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67" r:id="rId5"/>
    <p:sldId id="257" r:id="rId6"/>
    <p:sldId id="258" r:id="rId7"/>
    <p:sldId id="259" r:id="rId8"/>
    <p:sldId id="261" r:id="rId9"/>
    <p:sldId id="260" r:id="rId10"/>
    <p:sldId id="263" r:id="rId11"/>
    <p:sldId id="262" r:id="rId12"/>
    <p:sldId id="264" r:id="rId13"/>
    <p:sldId id="266" r:id="rId14"/>
    <p:sldId id="277" r:id="rId15"/>
    <p:sldId id="273" r:id="rId16"/>
    <p:sldId id="293" r:id="rId17"/>
    <p:sldId id="29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9C94BB3-9F5E-4D6A-A0AD-43CA17FF3E77}">
          <p14:sldIdLst>
            <p14:sldId id="267"/>
            <p14:sldId id="257"/>
            <p14:sldId id="258"/>
            <p14:sldId id="259"/>
            <p14:sldId id="261"/>
            <p14:sldId id="260"/>
            <p14:sldId id="263"/>
            <p14:sldId id="262"/>
            <p14:sldId id="264"/>
            <p14:sldId id="266"/>
            <p14:sldId id="277"/>
            <p14:sldId id="273"/>
            <p14:sldId id="293"/>
            <p14:sldId id="29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4" autoAdjust="0"/>
    <p:restoredTop sz="71023" autoAdjust="0"/>
  </p:normalViewPr>
  <p:slideViewPr>
    <p:cSldViewPr snapToGrid="0">
      <p:cViewPr varScale="1">
        <p:scale>
          <a:sx n="73" d="100"/>
          <a:sy n="73" d="100"/>
        </p:scale>
        <p:origin x="16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4A061-BDFC-479B-B223-F7B47002E6E3}" type="datetimeFigureOut">
              <a:rPr lang="en-US" smtClean="0"/>
              <a:t>1/10/23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0AFC9-F868-47EF-B5AB-90CB2390E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68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Preséntese</a:t>
            </a:r>
            <a:r>
              <a:rPr lang="en-US" dirty="0"/>
              <a:t> a </a:t>
            </a:r>
            <a:r>
              <a:rPr lang="en-US" dirty="0" err="1"/>
              <a:t>sí</a:t>
            </a:r>
            <a:r>
              <a:rPr lang="en-US" dirty="0"/>
              <a:t> </a:t>
            </a:r>
            <a:r>
              <a:rPr lang="en-US" dirty="0" err="1"/>
              <a:t>mismo</a:t>
            </a:r>
            <a:r>
              <a:rPr lang="en-US" dirty="0"/>
              <a:t> e </a:t>
            </a:r>
            <a:r>
              <a:rPr lang="en-US" dirty="0" err="1"/>
              <a:t>introduzca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título</a:t>
            </a:r>
            <a:r>
              <a:rPr lang="en-US" dirty="0"/>
              <a:t> del </a:t>
            </a:r>
            <a:r>
              <a:rPr lang="en-US" dirty="0" err="1"/>
              <a:t>programa</a:t>
            </a:r>
            <a:r>
              <a:rPr lang="en-US" dirty="0"/>
              <a:t> y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nombre</a:t>
            </a:r>
            <a:r>
              <a:rPr lang="en-US" dirty="0"/>
              <a:t> de la </a:t>
            </a:r>
            <a:r>
              <a:rPr lang="en-US" dirty="0" err="1"/>
              <a:t>organización</a:t>
            </a:r>
            <a:r>
              <a:rPr lang="en-US" dirty="0"/>
              <a:t> a la </a:t>
            </a:r>
            <a:r>
              <a:rPr lang="en-US" dirty="0" err="1"/>
              <a:t>cual</a:t>
            </a:r>
            <a:r>
              <a:rPr lang="en-US" dirty="0"/>
              <a:t> </a:t>
            </a:r>
            <a:r>
              <a:rPr lang="en-US" dirty="0" err="1"/>
              <a:t>pertenece</a:t>
            </a:r>
            <a:r>
              <a:rPr lang="en-US" dirty="0"/>
              <a:t>.
</a:t>
            </a:r>
            <a:r>
              <a:rPr lang="en-US" dirty="0" err="1"/>
              <a:t>Explique</a:t>
            </a:r>
            <a:r>
              <a:rPr lang="en-US" dirty="0"/>
              <a:t> que </a:t>
            </a:r>
            <a:r>
              <a:rPr lang="en-US" dirty="0" err="1"/>
              <a:t>Cultivemos</a:t>
            </a:r>
            <a:r>
              <a:rPr lang="en-US" dirty="0"/>
              <a:t> es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organización</a:t>
            </a:r>
            <a:r>
              <a:rPr lang="en-US" dirty="0"/>
              <a:t> </a:t>
            </a:r>
            <a:r>
              <a:rPr lang="en-US" dirty="0" err="1"/>
              <a:t>dedicada</a:t>
            </a:r>
            <a:r>
              <a:rPr lang="en-US" dirty="0"/>
              <a:t> a </a:t>
            </a:r>
            <a:r>
              <a:rPr lang="en-US" dirty="0" err="1"/>
              <a:t>ayudar</a:t>
            </a:r>
            <a:r>
              <a:rPr lang="en-US" dirty="0"/>
              <a:t> 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agricultores</a:t>
            </a:r>
            <a:r>
              <a:rPr lang="en-US" dirty="0"/>
              <a:t> y </a:t>
            </a:r>
            <a:r>
              <a:rPr lang="en-US" dirty="0" err="1"/>
              <a:t>trabajadores</a:t>
            </a:r>
            <a:r>
              <a:rPr lang="en-US" dirty="0"/>
              <a:t> </a:t>
            </a:r>
            <a:r>
              <a:rPr lang="en-US" dirty="0" err="1"/>
              <a:t>agrícolas</a:t>
            </a:r>
            <a:r>
              <a:rPr lang="en-US" dirty="0"/>
              <a:t> a </a:t>
            </a:r>
            <a:r>
              <a:rPr lang="en-US" dirty="0" err="1"/>
              <a:t>manejar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estrés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agricultura</a:t>
            </a:r>
            <a:r>
              <a:rPr lang="en-US" dirty="0"/>
              <a:t>. </a:t>
            </a:r>
          </a:p>
          <a:p>
            <a:r>
              <a:rPr lang="en-US" dirty="0"/>
              <a:t>
La </a:t>
            </a:r>
            <a:r>
              <a:rPr lang="en-US" dirty="0" err="1"/>
              <a:t>administración</a:t>
            </a:r>
            <a:r>
              <a:rPr lang="en-US" dirty="0"/>
              <a:t> de las </a:t>
            </a:r>
            <a:r>
              <a:rPr lang="en-US" dirty="0" err="1"/>
              <a:t>finanzas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Estados</a:t>
            </a:r>
            <a:r>
              <a:rPr lang="en-US" dirty="0"/>
              <a:t> Unidos es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serie</a:t>
            </a:r>
            <a:r>
              <a:rPr lang="en-US" dirty="0"/>
              <a:t> de </a:t>
            </a:r>
            <a:r>
              <a:rPr lang="en-US" dirty="0" err="1"/>
              <a:t>programas</a:t>
            </a:r>
            <a:r>
              <a:rPr lang="en-US" dirty="0"/>
              <a:t> que </a:t>
            </a:r>
            <a:r>
              <a:rPr lang="en-US" dirty="0" err="1"/>
              <a:t>ayudan</a:t>
            </a:r>
            <a:r>
              <a:rPr lang="en-US" dirty="0"/>
              <a:t> a las personas que no </a:t>
            </a:r>
            <a:r>
              <a:rPr lang="en-US" dirty="0" err="1"/>
              <a:t>están</a:t>
            </a:r>
            <a:r>
              <a:rPr lang="en-US" dirty="0"/>
              <a:t> </a:t>
            </a:r>
            <a:r>
              <a:rPr lang="en-US" dirty="0" err="1"/>
              <a:t>familiarizadas</a:t>
            </a:r>
            <a:r>
              <a:rPr lang="en-US" dirty="0"/>
              <a:t> con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sistemas</a:t>
            </a:r>
            <a:r>
              <a:rPr lang="en-US" dirty="0"/>
              <a:t> </a:t>
            </a:r>
            <a:r>
              <a:rPr lang="en-US" dirty="0" err="1"/>
              <a:t>financeros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Estados</a:t>
            </a:r>
            <a:r>
              <a:rPr lang="en-US" dirty="0"/>
              <a:t> Unidos.</a:t>
            </a:r>
          </a:p>
          <a:p>
            <a:endParaRPr lang="en-US" dirty="0"/>
          </a:p>
          <a:p>
            <a:r>
              <a:rPr lang="en-US" dirty="0"/>
              <a:t>El </a:t>
            </a:r>
            <a:r>
              <a:rPr lang="en-US" dirty="0" err="1"/>
              <a:t>tema</a:t>
            </a:r>
            <a:r>
              <a:rPr lang="en-US" dirty="0"/>
              <a:t> de hoy </a:t>
            </a:r>
            <a:r>
              <a:rPr lang="en-US" dirty="0" err="1"/>
              <a:t>trata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la </a:t>
            </a:r>
            <a:r>
              <a:rPr lang="en-US" dirty="0" err="1"/>
              <a:t>creación</a:t>
            </a:r>
            <a:r>
              <a:rPr lang="en-US" dirty="0"/>
              <a:t> de un plan de </a:t>
            </a:r>
            <a:r>
              <a:rPr lang="en-US" dirty="0" err="1"/>
              <a:t>gastos</a:t>
            </a:r>
            <a:r>
              <a:rPr lang="en-US" dirty="0"/>
              <a:t> para que </a:t>
            </a:r>
            <a:r>
              <a:rPr lang="en-US" dirty="0" err="1"/>
              <a:t>pueda</a:t>
            </a:r>
            <a:r>
              <a:rPr lang="en-US" dirty="0"/>
              <a:t> </a:t>
            </a:r>
            <a:r>
              <a:rPr lang="en-US" dirty="0" err="1"/>
              <a:t>organizar</a:t>
            </a:r>
            <a:r>
              <a:rPr lang="en-US" dirty="0"/>
              <a:t> y </a:t>
            </a:r>
            <a:r>
              <a:rPr lang="en-US" dirty="0" err="1"/>
              <a:t>administrar</a:t>
            </a:r>
            <a:r>
              <a:rPr lang="en-US" dirty="0"/>
              <a:t> </a:t>
            </a:r>
            <a:r>
              <a:rPr lang="en-US" dirty="0" err="1"/>
              <a:t>mejor</a:t>
            </a:r>
            <a:r>
              <a:rPr lang="en-US" dirty="0"/>
              <a:t> sus </a:t>
            </a:r>
            <a:r>
              <a:rPr lang="en-US" dirty="0" err="1"/>
              <a:t>ingresos</a:t>
            </a:r>
            <a:r>
              <a:rPr lang="en-US" dirty="0"/>
              <a:t> que ha </a:t>
            </a:r>
            <a:r>
              <a:rPr lang="en-US" dirty="0" err="1"/>
              <a:t>ganado</a:t>
            </a:r>
            <a:r>
              <a:rPr lang="en-US" dirty="0"/>
              <a:t> con tanto </a:t>
            </a:r>
            <a:r>
              <a:rPr lang="en-US" dirty="0" err="1"/>
              <a:t>esfuerzo</a:t>
            </a:r>
            <a:r>
              <a:rPr lang="en-US" dirty="0"/>
              <a:t>.
</a:t>
            </a:r>
          </a:p>
          <a:p>
            <a:r>
              <a:rPr lang="en-US" b="1" dirty="0"/>
              <a:t>Nota para </a:t>
            </a:r>
            <a:r>
              <a:rPr lang="en-US" b="1" dirty="0" err="1"/>
              <a:t>el</a:t>
            </a:r>
            <a:r>
              <a:rPr lang="en-US" b="1" dirty="0"/>
              <a:t> </a:t>
            </a:r>
            <a:r>
              <a:rPr lang="en-US" b="1" dirty="0" err="1"/>
              <a:t>facilitador</a:t>
            </a:r>
            <a:r>
              <a:rPr lang="en-US" b="1" dirty="0"/>
              <a:t>: </a:t>
            </a:r>
            <a:r>
              <a:rPr lang="en-US" b="0" dirty="0" err="1"/>
              <a:t>Distribuya</a:t>
            </a:r>
            <a:r>
              <a:rPr lang="en-US" b="0" dirty="0"/>
              <a:t> la </a:t>
            </a:r>
            <a:r>
              <a:rPr lang="en-US" b="0" dirty="0" err="1"/>
              <a:t>publicación</a:t>
            </a:r>
            <a:r>
              <a:rPr lang="en-US" b="0" dirty="0"/>
              <a:t> que </a:t>
            </a:r>
            <a:r>
              <a:rPr lang="en-US" b="0" dirty="0" err="1"/>
              <a:t>acompaña</a:t>
            </a:r>
            <a:r>
              <a:rPr lang="en-US" b="0" dirty="0"/>
              <a:t> a </a:t>
            </a:r>
            <a:r>
              <a:rPr lang="en-US" b="0" dirty="0" err="1"/>
              <a:t>esta</a:t>
            </a:r>
            <a:r>
              <a:rPr lang="en-US" b="0" dirty="0"/>
              <a:t> </a:t>
            </a:r>
            <a:r>
              <a:rPr lang="en-US" b="0" dirty="0" err="1"/>
              <a:t>sesión</a:t>
            </a:r>
            <a:r>
              <a:rPr lang="en-US" b="0" dirty="0"/>
              <a:t>, </a:t>
            </a:r>
            <a:r>
              <a:rPr lang="en-US" b="0" dirty="0" err="1"/>
              <a:t>incluidas</a:t>
            </a:r>
            <a:r>
              <a:rPr lang="en-US" b="0" dirty="0"/>
              <a:t> las palabras </a:t>
            </a:r>
            <a:r>
              <a:rPr lang="en-US" b="0" dirty="0" err="1"/>
              <a:t>importantes</a:t>
            </a:r>
            <a:r>
              <a:rPr lang="en-US" b="0" dirty="0"/>
              <a:t> que </a:t>
            </a:r>
            <a:r>
              <a:rPr lang="en-US" b="0" dirty="0" err="1"/>
              <a:t>debe</a:t>
            </a:r>
            <a:r>
              <a:rPr lang="en-US" b="0" dirty="0"/>
              <a:t> </a:t>
            </a:r>
            <a:r>
              <a:rPr lang="en-US" b="0" dirty="0" err="1"/>
              <a:t>conocer</a:t>
            </a:r>
            <a:r>
              <a:rPr lang="en-US" b="0" dirty="0"/>
              <a:t> y </a:t>
            </a:r>
            <a:r>
              <a:rPr lang="en-US" b="0" dirty="0" err="1"/>
              <a:t>el</a:t>
            </a:r>
            <a:r>
              <a:rPr lang="en-US" b="0" dirty="0"/>
              <a:t> </a:t>
            </a:r>
            <a:r>
              <a:rPr lang="en-US" b="0" dirty="0" err="1"/>
              <a:t>estudio</a:t>
            </a:r>
            <a:r>
              <a:rPr lang="en-US" b="0" dirty="0"/>
              <a:t> de </a:t>
            </a:r>
            <a:r>
              <a:rPr lang="en-US" b="0" dirty="0" err="1"/>
              <a:t>caso</a:t>
            </a:r>
            <a:r>
              <a:rPr lang="en-US" b="0" dirty="0"/>
              <a:t>.</a:t>
            </a:r>
            <a:r>
              <a:rPr lang="en-US" b="1" dirty="0"/>
              <a:t>
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0AFC9-F868-47EF-B5AB-90CB2390EB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551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Cómo</a:t>
            </a:r>
            <a:r>
              <a:rPr lang="en-US" dirty="0"/>
              <a:t> </a:t>
            </a:r>
            <a:r>
              <a:rPr lang="en-US" dirty="0" err="1"/>
              <a:t>sería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plan de </a:t>
            </a:r>
            <a:r>
              <a:rPr lang="en-US" dirty="0" err="1"/>
              <a:t>gastos</a:t>
            </a:r>
            <a:r>
              <a:rPr lang="en-US" dirty="0"/>
              <a:t>? Le </a:t>
            </a:r>
            <a:r>
              <a:rPr lang="en-US" dirty="0" err="1"/>
              <a:t>han</a:t>
            </a:r>
            <a:r>
              <a:rPr lang="en-US" dirty="0"/>
              <a:t> dado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copia</a:t>
            </a:r>
            <a:r>
              <a:rPr lang="en-US" dirty="0"/>
              <a:t> de </a:t>
            </a:r>
            <a:r>
              <a:rPr lang="en-US" dirty="0" err="1"/>
              <a:t>este</a:t>
            </a:r>
            <a:r>
              <a:rPr lang="en-US" dirty="0"/>
              <a:t> plan de </a:t>
            </a:r>
            <a:r>
              <a:rPr lang="en-US" dirty="0" err="1"/>
              <a:t>gastos</a:t>
            </a:r>
            <a:r>
              <a:rPr lang="en-US" dirty="0"/>
              <a:t> </a:t>
            </a:r>
            <a:r>
              <a:rPr lang="en-US" dirty="0" err="1"/>
              <a:t>mensuales</a:t>
            </a:r>
            <a:r>
              <a:rPr lang="en-US" dirty="0"/>
              <a:t> para </a:t>
            </a:r>
            <a:r>
              <a:rPr lang="en-US" dirty="0" err="1"/>
              <a:t>llevar</a:t>
            </a:r>
            <a:r>
              <a:rPr lang="en-US" dirty="0"/>
              <a:t> a casa. 
</a:t>
            </a:r>
          </a:p>
          <a:p>
            <a:r>
              <a:rPr lang="en-US" dirty="0" err="1"/>
              <a:t>Esta</a:t>
            </a:r>
            <a:r>
              <a:rPr lang="en-US" dirty="0"/>
              <a:t> hoja de </a:t>
            </a:r>
            <a:r>
              <a:rPr lang="en-US" dirty="0" err="1"/>
              <a:t>trabajo</a:t>
            </a:r>
            <a:r>
              <a:rPr lang="en-US" dirty="0"/>
              <a:t> </a:t>
            </a:r>
            <a:r>
              <a:rPr lang="en-US" dirty="0" err="1"/>
              <a:t>fue</a:t>
            </a:r>
            <a:r>
              <a:rPr lang="en-US" dirty="0"/>
              <a:t> </a:t>
            </a:r>
            <a:r>
              <a:rPr lang="en-US" dirty="0" err="1"/>
              <a:t>diseñada</a:t>
            </a:r>
            <a:r>
              <a:rPr lang="en-US" dirty="0"/>
              <a:t> para </a:t>
            </a:r>
            <a:r>
              <a:rPr lang="en-US" dirty="0" err="1"/>
              <a:t>ayudarle</a:t>
            </a:r>
            <a:r>
              <a:rPr lang="en-US" dirty="0"/>
              <a:t> a </a:t>
            </a:r>
            <a:r>
              <a:rPr lang="en-US" dirty="0" err="1"/>
              <a:t>recordar</a:t>
            </a:r>
            <a:r>
              <a:rPr lang="en-US" dirty="0"/>
              <a:t> </a:t>
            </a: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lugares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que </a:t>
            </a:r>
            <a:r>
              <a:rPr lang="en-US" dirty="0" err="1"/>
              <a:t>gasta</a:t>
            </a:r>
            <a:r>
              <a:rPr lang="en-US" dirty="0"/>
              <a:t> dinero.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haber</a:t>
            </a:r>
            <a:r>
              <a:rPr lang="en-US" dirty="0"/>
              <a:t> </a:t>
            </a:r>
            <a:r>
              <a:rPr lang="en-US" dirty="0" err="1"/>
              <a:t>categorías</a:t>
            </a:r>
            <a:r>
              <a:rPr lang="en-US" dirty="0"/>
              <a:t> </a:t>
            </a:r>
            <a:r>
              <a:rPr lang="en-US" dirty="0" err="1"/>
              <a:t>enumeradas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que no </a:t>
            </a:r>
            <a:r>
              <a:rPr lang="en-US" dirty="0" err="1"/>
              <a:t>usará</a:t>
            </a:r>
            <a:r>
              <a:rPr lang="en-US" dirty="0"/>
              <a:t>; </a:t>
            </a:r>
            <a:r>
              <a:rPr lang="en-US" dirty="0" err="1"/>
              <a:t>si</a:t>
            </a:r>
            <a:r>
              <a:rPr lang="en-US" dirty="0"/>
              <a:t> no </a:t>
            </a:r>
            <a:r>
              <a:rPr lang="en-US" dirty="0" err="1"/>
              <a:t>tienes</a:t>
            </a:r>
            <a:r>
              <a:rPr lang="en-US" dirty="0"/>
              <a:t> ese </a:t>
            </a:r>
            <a:r>
              <a:rPr lang="en-US" dirty="0" err="1"/>
              <a:t>gasto</a:t>
            </a:r>
            <a:r>
              <a:rPr lang="en-US" dirty="0"/>
              <a:t>. </a:t>
            </a:r>
            <a:r>
              <a:rPr lang="en-US" dirty="0" err="1"/>
              <a:t>Está</a:t>
            </a:r>
            <a:r>
              <a:rPr lang="en-US" dirty="0"/>
              <a:t> bien </a:t>
            </a:r>
            <a:r>
              <a:rPr lang="en-US" dirty="0" err="1"/>
              <a:t>dejarlos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blanco</a:t>
            </a:r>
            <a:r>
              <a:rPr lang="en-US" dirty="0"/>
              <a:t>. Como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ver</a:t>
            </a:r>
            <a:r>
              <a:rPr lang="en-US" dirty="0"/>
              <a:t>, hay </a:t>
            </a:r>
            <a:r>
              <a:rPr lang="en-US" dirty="0" err="1"/>
              <a:t>lugares</a:t>
            </a:r>
            <a:r>
              <a:rPr lang="en-US" dirty="0"/>
              <a:t> para </a:t>
            </a:r>
            <a:r>
              <a:rPr lang="en-US" dirty="0" err="1"/>
              <a:t>obligaciones</a:t>
            </a:r>
            <a:r>
              <a:rPr lang="en-US" dirty="0"/>
              <a:t> </a:t>
            </a:r>
            <a:r>
              <a:rPr lang="en-US" dirty="0" err="1"/>
              <a:t>fijas</a:t>
            </a:r>
            <a:r>
              <a:rPr lang="en-US" dirty="0"/>
              <a:t>, flexibles, </a:t>
            </a:r>
            <a:r>
              <a:rPr lang="en-US" dirty="0" err="1"/>
              <a:t>gastos</a:t>
            </a:r>
            <a:r>
              <a:rPr lang="en-US" dirty="0"/>
              <a:t> </a:t>
            </a:r>
            <a:r>
              <a:rPr lang="en-US" dirty="0" err="1"/>
              <a:t>periódicos</a:t>
            </a:r>
            <a:r>
              <a:rPr lang="en-US" dirty="0"/>
              <a:t>, </a:t>
            </a:r>
            <a:r>
              <a:rPr lang="en-US" dirty="0" err="1"/>
              <a:t>así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metas</a:t>
            </a:r>
            <a:r>
              <a:rPr lang="en-US" dirty="0"/>
              <a:t> de </a:t>
            </a:r>
            <a:r>
              <a:rPr lang="en-US" dirty="0" err="1"/>
              <a:t>ahorro</a:t>
            </a:r>
            <a:r>
              <a:rPr lang="en-US" dirty="0"/>
              <a:t>. Hay un </a:t>
            </a:r>
            <a:r>
              <a:rPr lang="en-US" dirty="0" err="1"/>
              <a:t>cuadro</a:t>
            </a:r>
            <a:r>
              <a:rPr lang="en-US" dirty="0"/>
              <a:t> </a:t>
            </a:r>
            <a:r>
              <a:rPr lang="en-US" dirty="0" err="1"/>
              <a:t>verde</a:t>
            </a:r>
            <a:r>
              <a:rPr lang="en-US" dirty="0"/>
              <a:t> </a:t>
            </a:r>
            <a:r>
              <a:rPr lang="en-US" dirty="0" err="1"/>
              <a:t>donde</a:t>
            </a:r>
            <a:r>
              <a:rPr lang="en-US" dirty="0"/>
              <a:t>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sumar</a:t>
            </a:r>
            <a:r>
              <a:rPr lang="en-US" dirty="0"/>
              <a:t>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categoría</a:t>
            </a:r>
            <a:r>
              <a:rPr lang="en-US" dirty="0"/>
              <a:t> para </a:t>
            </a:r>
            <a:r>
              <a:rPr lang="en-US" dirty="0" err="1"/>
              <a:t>ver</a:t>
            </a:r>
            <a:r>
              <a:rPr lang="en-US" dirty="0"/>
              <a:t> </a:t>
            </a:r>
            <a:r>
              <a:rPr lang="en-US" dirty="0" err="1"/>
              <a:t>cuáles</a:t>
            </a:r>
            <a:r>
              <a:rPr lang="en-US" dirty="0"/>
              <a:t> son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totales</a:t>
            </a:r>
            <a:r>
              <a:rPr lang="en-US" dirty="0"/>
              <a:t>.
</a:t>
            </a:r>
            <a:r>
              <a:rPr lang="en-US" dirty="0" err="1"/>
              <a:t>También</a:t>
            </a:r>
            <a:r>
              <a:rPr lang="en-US" dirty="0"/>
              <a:t> hay un </a:t>
            </a:r>
            <a:r>
              <a:rPr lang="en-US" dirty="0" err="1"/>
              <a:t>lugar</a:t>
            </a:r>
            <a:r>
              <a:rPr lang="en-US" dirty="0"/>
              <a:t> </a:t>
            </a:r>
            <a:r>
              <a:rPr lang="en-US" dirty="0" err="1"/>
              <a:t>donde</a:t>
            </a:r>
            <a:r>
              <a:rPr lang="en-US" dirty="0"/>
              <a:t>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identificar</a:t>
            </a:r>
            <a:r>
              <a:rPr lang="en-US" dirty="0"/>
              <a:t> sus </a:t>
            </a:r>
            <a:r>
              <a:rPr lang="en-US" dirty="0" err="1"/>
              <a:t>fuentes</a:t>
            </a:r>
            <a:r>
              <a:rPr lang="en-US" dirty="0"/>
              <a:t> de </a:t>
            </a:r>
            <a:r>
              <a:rPr lang="en-US" dirty="0" err="1"/>
              <a:t>ingresos</a:t>
            </a:r>
            <a:r>
              <a:rPr lang="en-US" dirty="0"/>
              <a:t>. 
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parte</a:t>
            </a:r>
            <a:r>
              <a:rPr lang="en-US" dirty="0"/>
              <a:t> inferior de la hoja hay un </a:t>
            </a:r>
            <a:r>
              <a:rPr lang="en-US" dirty="0" err="1"/>
              <a:t>lugar</a:t>
            </a:r>
            <a:r>
              <a:rPr lang="en-US" dirty="0"/>
              <a:t> </a:t>
            </a:r>
            <a:r>
              <a:rPr lang="en-US" dirty="0" err="1"/>
              <a:t>donde</a:t>
            </a:r>
            <a:r>
              <a:rPr lang="en-US" dirty="0"/>
              <a:t>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calcular</a:t>
            </a:r>
            <a:r>
              <a:rPr lang="en-US" dirty="0"/>
              <a:t> </a:t>
            </a:r>
            <a:r>
              <a:rPr lang="en-US" dirty="0" err="1"/>
              <a:t>cualquier</a:t>
            </a:r>
            <a:r>
              <a:rPr lang="en-US" dirty="0"/>
              <a:t> </a:t>
            </a:r>
            <a:r>
              <a:rPr lang="en-US" dirty="0" err="1"/>
              <a:t>cantidad</a:t>
            </a:r>
            <a:r>
              <a:rPr lang="en-US" dirty="0"/>
              <a:t> restante que </a:t>
            </a:r>
            <a:r>
              <a:rPr lang="en-US" dirty="0" err="1"/>
              <a:t>tenga</a:t>
            </a:r>
            <a:r>
              <a:rPr lang="en-US" dirty="0"/>
              <a:t> que </a:t>
            </a:r>
            <a:r>
              <a:rPr lang="en-US" dirty="0" err="1"/>
              <a:t>gastar</a:t>
            </a:r>
            <a:r>
              <a:rPr lang="en-US" dirty="0"/>
              <a:t> </a:t>
            </a:r>
            <a:r>
              <a:rPr lang="en-US" dirty="0" err="1"/>
              <a:t>después</a:t>
            </a:r>
            <a:r>
              <a:rPr lang="en-US" dirty="0"/>
              <a:t> de </a:t>
            </a:r>
            <a:r>
              <a:rPr lang="en-US" dirty="0" err="1"/>
              <a:t>deducir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gastos</a:t>
            </a:r>
            <a:r>
              <a:rPr lang="en-US" dirty="0"/>
              <a:t> de sus </a:t>
            </a:r>
            <a:r>
              <a:rPr lang="en-US" dirty="0" err="1"/>
              <a:t>ingresos</a:t>
            </a:r>
            <a:r>
              <a:rPr lang="en-US" dirty="0"/>
              <a:t>.
</a:t>
            </a:r>
          </a:p>
          <a:p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preguntas</a:t>
            </a:r>
            <a:r>
              <a:rPr lang="en-US" dirty="0"/>
              <a:t> </a:t>
            </a:r>
            <a:r>
              <a:rPr lang="en-US" dirty="0" err="1"/>
              <a:t>tiene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esta</a:t>
            </a:r>
            <a:r>
              <a:rPr lang="en-US" dirty="0"/>
              <a:t> hoja de </a:t>
            </a:r>
            <a:r>
              <a:rPr lang="en-US" dirty="0" err="1"/>
              <a:t>trabajo</a:t>
            </a:r>
            <a:r>
              <a:rPr lang="en-US" dirty="0"/>
              <a:t>?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0AFC9-F868-47EF-B5AB-90CB2390EB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3206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CF499-F23C-4BBD-9655-032DE0DE39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9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Distribuir</a:t>
            </a:r>
            <a:r>
              <a:rPr lang="en-US" dirty="0"/>
              <a:t> la </a:t>
            </a:r>
            <a:r>
              <a:rPr lang="en-US" dirty="0" err="1"/>
              <a:t>evaluación</a:t>
            </a:r>
            <a:r>
              <a:rPr lang="en-US" dirty="0"/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CF499-F23C-4BBD-9655-032DE0DE39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038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 lo </a:t>
            </a:r>
            <a:r>
              <a:rPr lang="en-US" dirty="0" err="1"/>
              <a:t>desea</a:t>
            </a:r>
            <a:r>
              <a:rPr lang="en-US" dirty="0"/>
              <a:t> </a:t>
            </a:r>
            <a:r>
              <a:rPr lang="en-US" dirty="0" err="1"/>
              <a:t>agregue</a:t>
            </a:r>
            <a:r>
              <a:rPr lang="en-US" dirty="0"/>
              <a:t> </a:t>
            </a:r>
            <a:r>
              <a:rPr lang="en-US" dirty="0" err="1"/>
              <a:t>recursos</a:t>
            </a:r>
            <a:r>
              <a:rPr lang="en-US" dirty="0"/>
              <a:t> locales.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EBFE1-4435-4AC8-84D6-6B91ED1102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32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 </a:t>
            </a:r>
            <a:r>
              <a:rPr lang="en-US" dirty="0" err="1"/>
              <a:t>importante</a:t>
            </a:r>
            <a:r>
              <a:rPr lang="en-US" dirty="0"/>
              <a:t> </a:t>
            </a:r>
            <a:r>
              <a:rPr lang="en-US" dirty="0" err="1"/>
              <a:t>planificar</a:t>
            </a:r>
            <a:r>
              <a:rPr lang="en-US" dirty="0"/>
              <a:t> </a:t>
            </a:r>
            <a:r>
              <a:rPr lang="en-US" dirty="0" err="1"/>
              <a:t>cómo</a:t>
            </a:r>
            <a:r>
              <a:rPr lang="en-US" dirty="0"/>
              <a:t> </a:t>
            </a:r>
            <a:r>
              <a:rPr lang="en-US" dirty="0" err="1"/>
              <a:t>gastar</a:t>
            </a:r>
            <a:r>
              <a:rPr lang="en-US" dirty="0"/>
              <a:t> sus </a:t>
            </a:r>
            <a:r>
              <a:rPr lang="en-US" dirty="0" err="1"/>
              <a:t>dólares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que ha </a:t>
            </a:r>
            <a:r>
              <a:rPr lang="en-US" dirty="0" err="1"/>
              <a:t>trabajado</a:t>
            </a:r>
            <a:r>
              <a:rPr lang="en-US" dirty="0"/>
              <a:t> tanto. Con un poco de </a:t>
            </a:r>
            <a:r>
              <a:rPr lang="en-US" dirty="0" err="1"/>
              <a:t>planificación</a:t>
            </a:r>
            <a:r>
              <a:rPr lang="en-US" dirty="0"/>
              <a:t>,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asignar</a:t>
            </a:r>
            <a:r>
              <a:rPr lang="en-US" dirty="0"/>
              <a:t> sus </a:t>
            </a:r>
            <a:r>
              <a:rPr lang="en-US" dirty="0" err="1"/>
              <a:t>dólares</a:t>
            </a:r>
            <a:r>
              <a:rPr lang="en-US" dirty="0"/>
              <a:t> de </a:t>
            </a:r>
            <a:r>
              <a:rPr lang="en-US" dirty="0" err="1"/>
              <a:t>manera</a:t>
            </a:r>
            <a:r>
              <a:rPr lang="en-US" dirty="0"/>
              <a:t> </a:t>
            </a:r>
            <a:r>
              <a:rPr lang="en-US" dirty="0" err="1"/>
              <a:t>efectiva</a:t>
            </a:r>
            <a:r>
              <a:rPr lang="en-US" dirty="0"/>
              <a:t> para </a:t>
            </a:r>
            <a:r>
              <a:rPr lang="en-US" dirty="0" err="1"/>
              <a:t>lograr</a:t>
            </a:r>
            <a:r>
              <a:rPr lang="en-US" dirty="0"/>
              <a:t> sus </a:t>
            </a:r>
            <a:r>
              <a:rPr lang="en-US" dirty="0" err="1"/>
              <a:t>objetivos</a:t>
            </a:r>
            <a:r>
              <a:rPr lang="en-US" dirty="0"/>
              <a:t> y </a:t>
            </a:r>
            <a:r>
              <a:rPr lang="en-US" dirty="0" err="1"/>
              <a:t>cumplir</a:t>
            </a:r>
            <a:r>
              <a:rPr lang="en-US" dirty="0"/>
              <a:t> con sus </a:t>
            </a:r>
            <a:r>
              <a:rPr lang="en-US" dirty="0" err="1"/>
              <a:t>gastos</a:t>
            </a:r>
            <a:r>
              <a:rPr lang="en-US" dirty="0"/>
              <a:t>. </a:t>
            </a:r>
            <a:r>
              <a:rPr lang="en-US" dirty="0" err="1"/>
              <a:t>Aquí</a:t>
            </a:r>
            <a:r>
              <a:rPr lang="en-US" dirty="0"/>
              <a:t> </a:t>
            </a:r>
            <a:r>
              <a:rPr lang="en-US" dirty="0" err="1"/>
              <a:t>están</a:t>
            </a:r>
            <a:r>
              <a:rPr lang="en-US" dirty="0"/>
              <a:t> las </a:t>
            </a:r>
            <a:r>
              <a:rPr lang="en-US" dirty="0" err="1"/>
              <a:t>definiciones</a:t>
            </a:r>
            <a:r>
              <a:rPr lang="en-US" dirty="0"/>
              <a:t> de </a:t>
            </a:r>
            <a:r>
              <a:rPr lang="en-US" dirty="0" err="1"/>
              <a:t>estas</a:t>
            </a:r>
            <a:r>
              <a:rPr lang="en-US" dirty="0"/>
              <a:t> </a:t>
            </a:r>
            <a:r>
              <a:rPr lang="en-US" dirty="0" err="1"/>
              <a:t>tres</a:t>
            </a:r>
            <a:r>
              <a:rPr lang="en-US" dirty="0"/>
              <a:t> </a:t>
            </a:r>
            <a:r>
              <a:rPr lang="en-US" dirty="0" err="1"/>
              <a:t>formas</a:t>
            </a:r>
            <a:r>
              <a:rPr lang="en-US" dirty="0"/>
              <a:t> </a:t>
            </a:r>
            <a:r>
              <a:rPr lang="en-US" dirty="0" err="1"/>
              <a:t>importantes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que </a:t>
            </a:r>
            <a:r>
              <a:rPr lang="en-US" dirty="0" err="1"/>
              <a:t>gastamos</a:t>
            </a:r>
            <a:r>
              <a:rPr lang="en-US" dirty="0"/>
              <a:t> </a:t>
            </a:r>
            <a:r>
              <a:rPr lang="en-US" dirty="0" err="1"/>
              <a:t>nuestro</a:t>
            </a:r>
            <a:r>
              <a:rPr lang="en-US" dirty="0"/>
              <a:t> dinero. 
</a:t>
            </a:r>
            <a:r>
              <a:rPr lang="en-US" b="1" dirty="0" err="1"/>
              <a:t>Necesidades</a:t>
            </a:r>
            <a:r>
              <a:rPr lang="en-US" dirty="0"/>
              <a:t>– </a:t>
            </a:r>
            <a:r>
              <a:rPr lang="en-US" dirty="0" err="1"/>
              <a:t>artículos</a:t>
            </a:r>
            <a:r>
              <a:rPr lang="en-US" dirty="0"/>
              <a:t> o </a:t>
            </a:r>
            <a:r>
              <a:rPr lang="en-US" dirty="0" err="1"/>
              <a:t>circunstancias</a:t>
            </a:r>
            <a:r>
              <a:rPr lang="en-US" dirty="0"/>
              <a:t> que son </a:t>
            </a:r>
            <a:r>
              <a:rPr lang="en-US" dirty="0" err="1"/>
              <a:t>necesarios</a:t>
            </a:r>
            <a:r>
              <a:rPr lang="en-US" dirty="0"/>
              <a:t> y </a:t>
            </a:r>
            <a:r>
              <a:rPr lang="en-US" dirty="0" err="1"/>
              <a:t>requeridos</a:t>
            </a:r>
            <a:r>
              <a:rPr lang="en-US" dirty="0"/>
              <a:t> para la </a:t>
            </a:r>
            <a:r>
              <a:rPr lang="en-US" dirty="0" err="1"/>
              <a:t>salud</a:t>
            </a:r>
            <a:r>
              <a:rPr lang="en-US" dirty="0"/>
              <a:t>, la </a:t>
            </a:r>
            <a:r>
              <a:rPr lang="en-US" dirty="0" err="1"/>
              <a:t>seguridad</a:t>
            </a:r>
            <a:r>
              <a:rPr lang="en-US" dirty="0"/>
              <a:t> </a:t>
            </a:r>
            <a:r>
              <a:rPr lang="en-US" dirty="0" err="1"/>
              <a:t>financiera</a:t>
            </a:r>
            <a:r>
              <a:rPr lang="en-US" dirty="0"/>
              <a:t> y la </a:t>
            </a:r>
            <a:r>
              <a:rPr lang="en-US" dirty="0" err="1"/>
              <a:t>seguridad</a:t>
            </a:r>
            <a:r>
              <a:rPr lang="en-US" dirty="0"/>
              <a:t>.
</a:t>
            </a:r>
            <a:r>
              <a:rPr lang="en-US" b="1" dirty="0" err="1"/>
              <a:t>Deseos</a:t>
            </a:r>
            <a:r>
              <a:rPr lang="en-US" dirty="0"/>
              <a:t> – </a:t>
            </a:r>
            <a:r>
              <a:rPr lang="en-US" dirty="0" err="1"/>
              <a:t>artículos</a:t>
            </a:r>
            <a:r>
              <a:rPr lang="en-US" dirty="0"/>
              <a:t> o </a:t>
            </a:r>
            <a:r>
              <a:rPr lang="en-US" dirty="0" err="1"/>
              <a:t>circunstancias</a:t>
            </a:r>
            <a:r>
              <a:rPr lang="en-US" dirty="0"/>
              <a:t> que se </a:t>
            </a:r>
            <a:r>
              <a:rPr lang="en-US" dirty="0" err="1"/>
              <a:t>desean</a:t>
            </a:r>
            <a:r>
              <a:rPr lang="en-US" dirty="0"/>
              <a:t>.</a:t>
            </a:r>
          </a:p>
          <a:p>
            <a:r>
              <a:rPr lang="en-US" b="1" dirty="0" err="1"/>
              <a:t>Obligaciones</a:t>
            </a:r>
            <a:r>
              <a:rPr lang="en-US" dirty="0"/>
              <a:t> -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obligación</a:t>
            </a:r>
            <a:r>
              <a:rPr lang="en-US" dirty="0"/>
              <a:t> es la </a:t>
            </a:r>
            <a:r>
              <a:rPr lang="en-US" dirty="0" err="1"/>
              <a:t>responsabilidad</a:t>
            </a:r>
            <a:r>
              <a:rPr lang="en-US" dirty="0"/>
              <a:t> de </a:t>
            </a:r>
            <a:r>
              <a:rPr lang="en-US" dirty="0" err="1"/>
              <a:t>cumplir</a:t>
            </a:r>
            <a:r>
              <a:rPr lang="en-US" dirty="0"/>
              <a:t> con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términos</a:t>
            </a:r>
            <a:r>
              <a:rPr lang="en-US" dirty="0"/>
              <a:t> de un </a:t>
            </a:r>
            <a:r>
              <a:rPr lang="en-US" dirty="0" err="1"/>
              <a:t>contrato</a:t>
            </a:r>
            <a:r>
              <a:rPr lang="en-US" dirty="0"/>
              <a:t> </a:t>
            </a:r>
            <a:r>
              <a:rPr lang="en-US" dirty="0" err="1"/>
              <a:t>financiero</a:t>
            </a:r>
            <a:r>
              <a:rPr lang="en-US" dirty="0"/>
              <a:t>. Si no se </a:t>
            </a:r>
            <a:r>
              <a:rPr lang="en-US" dirty="0" err="1"/>
              <a:t>cumple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obligación</a:t>
            </a:r>
            <a:r>
              <a:rPr lang="en-US" dirty="0"/>
              <a:t>,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jurídico</a:t>
            </a:r>
            <a:r>
              <a:rPr lang="en-US" dirty="0"/>
              <a:t> a menudo </a:t>
            </a:r>
            <a:r>
              <a:rPr lang="en-US" dirty="0" err="1"/>
              <a:t>prevé</a:t>
            </a:r>
            <a:r>
              <a:rPr lang="en-US" dirty="0"/>
              <a:t> </a:t>
            </a:r>
            <a:r>
              <a:rPr lang="en-US" dirty="0" err="1"/>
              <a:t>recursos</a:t>
            </a:r>
            <a:r>
              <a:rPr lang="en-US" dirty="0"/>
              <a:t> para la </a:t>
            </a:r>
            <a:r>
              <a:rPr lang="en-US" dirty="0" err="1"/>
              <a:t>parte</a:t>
            </a:r>
            <a:r>
              <a:rPr lang="en-US" dirty="0"/>
              <a:t> </a:t>
            </a:r>
            <a:r>
              <a:rPr lang="en-US" dirty="0" err="1"/>
              <a:t>perjudicada</a:t>
            </a:r>
            <a:r>
              <a:rPr lang="en-US" dirty="0"/>
              <a:t>. Los </a:t>
            </a:r>
            <a:r>
              <a:rPr lang="en-US" dirty="0" err="1"/>
              <a:t>ejemplos</a:t>
            </a:r>
            <a:r>
              <a:rPr lang="en-US" dirty="0"/>
              <a:t> </a:t>
            </a:r>
            <a:r>
              <a:rPr lang="en-US" dirty="0" err="1"/>
              <a:t>incluyen</a:t>
            </a:r>
            <a:r>
              <a:rPr lang="en-US" dirty="0"/>
              <a:t> </a:t>
            </a:r>
            <a:r>
              <a:rPr lang="en-US" dirty="0" err="1"/>
              <a:t>deuda</a:t>
            </a:r>
            <a:r>
              <a:rPr lang="en-US" dirty="0"/>
              <a:t> o </a:t>
            </a:r>
            <a:r>
              <a:rPr lang="en-US" dirty="0" err="1"/>
              <a:t>alquiler</a:t>
            </a:r>
            <a:r>
              <a:rPr lang="en-US" dirty="0"/>
              <a:t>.
</a:t>
            </a:r>
          </a:p>
          <a:p>
            <a:r>
              <a:rPr lang="en-US" dirty="0" err="1"/>
              <a:t>Pregunte</a:t>
            </a:r>
            <a:r>
              <a:rPr lang="en-US" dirty="0"/>
              <a:t>: ¿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proporcionar</a:t>
            </a:r>
            <a:r>
              <a:rPr lang="en-US" dirty="0"/>
              <a:t> </a:t>
            </a:r>
            <a:r>
              <a:rPr lang="en-US" dirty="0" err="1"/>
              <a:t>ejemplos</a:t>
            </a:r>
            <a:r>
              <a:rPr lang="en-US" dirty="0"/>
              <a:t> de </a:t>
            </a:r>
            <a:r>
              <a:rPr lang="en-US" dirty="0" err="1"/>
              <a:t>cada</a:t>
            </a:r>
            <a:r>
              <a:rPr lang="en-US" dirty="0"/>
              <a:t> uno de </a:t>
            </a:r>
            <a:r>
              <a:rPr lang="en-US" dirty="0" err="1"/>
              <a:t>estos</a:t>
            </a:r>
            <a:r>
              <a:rPr lang="en-US" dirty="0"/>
              <a:t>?
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0AFC9-F868-47EF-B5AB-90CB2390EB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39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Desarrollar</a:t>
            </a:r>
            <a:r>
              <a:rPr lang="en-US" dirty="0"/>
              <a:t> y </a:t>
            </a:r>
            <a:r>
              <a:rPr lang="en-US" dirty="0" err="1"/>
              <a:t>seguir</a:t>
            </a:r>
            <a:r>
              <a:rPr lang="en-US" dirty="0"/>
              <a:t> un plan de </a:t>
            </a:r>
            <a:r>
              <a:rPr lang="en-US" dirty="0" err="1"/>
              <a:t>gastos</a:t>
            </a:r>
            <a:r>
              <a:rPr lang="en-US" dirty="0"/>
              <a:t> le </a:t>
            </a:r>
            <a:r>
              <a:rPr lang="en-US" dirty="0" err="1"/>
              <a:t>ayudará</a:t>
            </a:r>
            <a:r>
              <a:rPr lang="en-US" dirty="0"/>
              <a:t> a </a:t>
            </a:r>
            <a:r>
              <a:rPr lang="en-US" dirty="0" err="1"/>
              <a:t>administrar</a:t>
            </a:r>
            <a:r>
              <a:rPr lang="en-US" dirty="0"/>
              <a:t> </a:t>
            </a:r>
            <a:r>
              <a:rPr lang="en-US" dirty="0" err="1"/>
              <a:t>mejor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dinero.
</a:t>
            </a:r>
            <a:r>
              <a:rPr lang="en-US" dirty="0" err="1"/>
              <a:t>Algunos</a:t>
            </a:r>
            <a:r>
              <a:rPr lang="en-US" dirty="0"/>
              <a:t> </a:t>
            </a:r>
            <a:r>
              <a:rPr lang="en-US" dirty="0" err="1"/>
              <a:t>gastos</a:t>
            </a:r>
            <a:r>
              <a:rPr lang="en-US" dirty="0"/>
              <a:t> </a:t>
            </a:r>
            <a:r>
              <a:rPr lang="en-US" dirty="0" err="1"/>
              <a:t>serán</a:t>
            </a:r>
            <a:r>
              <a:rPr lang="en-US" dirty="0"/>
              <a:t> </a:t>
            </a:r>
            <a:r>
              <a:rPr lang="en-US" dirty="0" err="1"/>
              <a:t>fáciles</a:t>
            </a:r>
            <a:r>
              <a:rPr lang="en-US" dirty="0"/>
              <a:t> de </a:t>
            </a:r>
            <a:r>
              <a:rPr lang="en-US" dirty="0" err="1"/>
              <a:t>conocer</a:t>
            </a:r>
            <a:r>
              <a:rPr lang="en-US" dirty="0"/>
              <a:t> de </a:t>
            </a:r>
            <a:r>
              <a:rPr lang="en-US" dirty="0" err="1"/>
              <a:t>inmediato</a:t>
            </a:r>
            <a:r>
              <a:rPr lang="en-US" dirty="0"/>
              <a:t> y </a:t>
            </a:r>
            <a:r>
              <a:rPr lang="en-US" dirty="0" err="1"/>
              <a:t>otros</a:t>
            </a:r>
            <a:r>
              <a:rPr lang="en-US" dirty="0"/>
              <a:t> </a:t>
            </a:r>
            <a:r>
              <a:rPr lang="en-US" dirty="0" err="1"/>
              <a:t>serán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estimación</a:t>
            </a:r>
            <a:r>
              <a:rPr lang="en-US" dirty="0"/>
              <a:t> de </a:t>
            </a:r>
            <a:r>
              <a:rPr lang="en-US" dirty="0" err="1"/>
              <a:t>cuánto</a:t>
            </a:r>
            <a:r>
              <a:rPr lang="en-US" dirty="0"/>
              <a:t> </a:t>
            </a:r>
            <a:r>
              <a:rPr lang="en-US" dirty="0" err="1"/>
              <a:t>gasta</a:t>
            </a:r>
            <a:r>
              <a:rPr lang="en-US" dirty="0"/>
              <a:t>. </a:t>
            </a:r>
            <a:r>
              <a:rPr lang="en-US" dirty="0" err="1"/>
              <a:t>Cuanto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preciso</a:t>
            </a:r>
            <a:r>
              <a:rPr lang="en-US" dirty="0"/>
              <a:t> </a:t>
            </a:r>
            <a:r>
              <a:rPr lang="en-US" dirty="0" err="1"/>
              <a:t>pueda</a:t>
            </a:r>
            <a:r>
              <a:rPr lang="en-US" dirty="0"/>
              <a:t> ser, </a:t>
            </a:r>
            <a:r>
              <a:rPr lang="en-US" dirty="0" err="1"/>
              <a:t>mejor</a:t>
            </a:r>
            <a:r>
              <a:rPr lang="en-US" dirty="0"/>
              <a:t> le </a:t>
            </a:r>
            <a:r>
              <a:rPr lang="en-US" dirty="0" err="1"/>
              <a:t>ayudará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plan a </a:t>
            </a:r>
            <a:r>
              <a:rPr lang="en-US" dirty="0" err="1"/>
              <a:t>administrar</a:t>
            </a:r>
            <a:r>
              <a:rPr lang="en-US" dirty="0"/>
              <a:t> sus </a:t>
            </a:r>
            <a:r>
              <a:rPr lang="en-US" dirty="0" err="1"/>
              <a:t>finanzas</a:t>
            </a:r>
            <a:r>
              <a:rPr lang="en-US" dirty="0"/>
              <a:t>.
</a:t>
            </a:r>
            <a:r>
              <a:rPr lang="en-US" dirty="0" err="1"/>
              <a:t>Aquí</a:t>
            </a:r>
            <a:r>
              <a:rPr lang="en-US" dirty="0"/>
              <a:t> </a:t>
            </a:r>
            <a:r>
              <a:rPr lang="en-US" dirty="0" err="1"/>
              <a:t>están</a:t>
            </a:r>
            <a:r>
              <a:rPr lang="en-US" dirty="0"/>
              <a:t> las </a:t>
            </a:r>
            <a:r>
              <a:rPr lang="en-US" dirty="0" err="1"/>
              <a:t>definiciones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diferentes</a:t>
            </a:r>
            <a:r>
              <a:rPr lang="en-US" dirty="0"/>
              <a:t> </a:t>
            </a:r>
            <a:r>
              <a:rPr lang="en-US" dirty="0" err="1"/>
              <a:t>términos</a:t>
            </a:r>
            <a:r>
              <a:rPr lang="en-US" dirty="0"/>
              <a:t> </a:t>
            </a:r>
            <a:r>
              <a:rPr lang="en-US" dirty="0" err="1"/>
              <a:t>financieros</a:t>
            </a:r>
            <a:r>
              <a:rPr lang="en-US" dirty="0"/>
              <a:t> que </a:t>
            </a:r>
            <a:r>
              <a:rPr lang="en-US" dirty="0" err="1"/>
              <a:t>utilizamos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Estados</a:t>
            </a:r>
            <a:r>
              <a:rPr lang="en-US" dirty="0"/>
              <a:t> Unidos. 
</a:t>
            </a:r>
            <a:r>
              <a:rPr lang="en-US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Gastos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fijos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Un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gasto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es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consistente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recurrente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que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generalmente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necesidad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Puede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ser la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misma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cantidad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puede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variar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pero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usted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sabe que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siempre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tendrá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gasto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
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Flexible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un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gasto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puede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cambiar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Podría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ser la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cantidad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cambia o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puede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no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ocurra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Este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gasto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puede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no ser algo que se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puede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reducir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eliminar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un plan de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gastos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
</a:t>
            </a:r>
            <a:r>
              <a:rPr lang="en-US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Periódico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gasto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ocurre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ocasionalmente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durante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año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
</a:t>
            </a:r>
            <a:r>
              <a:rPr lang="en-US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Inesperado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un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gasto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no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planeó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
</a:t>
            </a:r>
            <a:endParaRPr lang="en-US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500"/>
              </a:spcAft>
            </a:pPr>
            <a:r>
              <a:rPr lang="en-US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Categorías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gastos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significa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agrupación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gastos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similares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dentro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plan de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gastos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Los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ejemplos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incluyen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seguros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costos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médicos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ahorro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servicios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públicos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es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posible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tenga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un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gasto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bajo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título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
</a:t>
            </a:r>
          </a:p>
          <a:p>
            <a:pPr marL="0" marR="0">
              <a:spcBef>
                <a:spcPts val="0"/>
              </a:spcBef>
              <a:spcAft>
                <a:spcPts val="500"/>
              </a:spcAft>
            </a:pP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Pregunte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¿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Puede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pensar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otros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gastos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pueda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tener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¿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Qué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gasto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 y con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qué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frecuencia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tiene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gasto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>
              <a:spcBef>
                <a:spcPts val="0"/>
              </a:spcBef>
              <a:spcAft>
                <a:spcPts val="50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500"/>
              </a:spcAft>
            </a:pP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Anotar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sus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gastos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ayuda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entender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dónde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dinero y le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ayuda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tomar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control de sus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gastos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Una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vez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dónde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puede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tomar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decisiones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deliberadas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sobre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dónde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quiere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vaya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
</a:t>
            </a:r>
          </a:p>
          <a:p>
            <a:pPr marL="0" marR="0">
              <a:spcBef>
                <a:spcPts val="0"/>
              </a:spcBef>
              <a:spcAft>
                <a:spcPts val="5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reservar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dinero con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anticipación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gastos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periódicos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que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tenga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dinero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cuando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necesite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Lo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mismo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ocurre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lo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inesperado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Apartar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poco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puede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aliviar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estrés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financiero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permitirle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estar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preparado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manejar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inesperado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
</a:t>
            </a:r>
          </a:p>
          <a:p>
            <a:pPr marL="0" marR="0">
              <a:spcBef>
                <a:spcPts val="0"/>
              </a:spcBef>
              <a:spcAft>
                <a:spcPts val="500"/>
              </a:spcAft>
            </a:pP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Actividad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Usando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publicación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haga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participantes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comiencen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identificar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gastos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tienen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con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qué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frecuencia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tienen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0AFC9-F868-47EF-B5AB-90CB2390EB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84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Queremos</a:t>
            </a:r>
            <a:r>
              <a:rPr lang="en-US" dirty="0"/>
              <a:t> </a:t>
            </a:r>
            <a:r>
              <a:rPr lang="en-US" dirty="0" err="1"/>
              <a:t>darle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idea de </a:t>
            </a:r>
            <a:r>
              <a:rPr lang="en-US" dirty="0" err="1"/>
              <a:t>cómo</a:t>
            </a:r>
            <a:r>
              <a:rPr lang="en-US" dirty="0"/>
              <a:t> </a:t>
            </a:r>
            <a:r>
              <a:rPr lang="en-US" dirty="0" err="1"/>
              <a:t>esto</a:t>
            </a:r>
            <a:r>
              <a:rPr lang="en-US" dirty="0"/>
              <a:t> </a:t>
            </a:r>
            <a:r>
              <a:rPr lang="en-US" dirty="0" err="1"/>
              <a:t>podría</a:t>
            </a:r>
            <a:r>
              <a:rPr lang="en-US" dirty="0"/>
              <a:t> verse para un </a:t>
            </a:r>
            <a:r>
              <a:rPr lang="en-US" dirty="0" err="1"/>
              <a:t>trabajador</a:t>
            </a:r>
            <a:r>
              <a:rPr lang="en-US" dirty="0"/>
              <a:t> </a:t>
            </a:r>
            <a:r>
              <a:rPr lang="en-US" dirty="0" err="1"/>
              <a:t>agrícola</a:t>
            </a:r>
            <a:r>
              <a:rPr lang="en-US" dirty="0"/>
              <a:t>. </a:t>
            </a:r>
            <a:r>
              <a:rPr lang="en-US" dirty="0" err="1"/>
              <a:t>Aquí</a:t>
            </a:r>
            <a:r>
              <a:rPr lang="en-US" dirty="0"/>
              <a:t> hay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historia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Dani. </a:t>
            </a:r>
            <a:r>
              <a:rPr lang="en-US" dirty="0" err="1"/>
              <a:t>Vamos</a:t>
            </a:r>
            <a:r>
              <a:rPr lang="en-US" dirty="0"/>
              <a:t> a usar la </a:t>
            </a:r>
            <a:r>
              <a:rPr lang="en-US" dirty="0" err="1"/>
              <a:t>información</a:t>
            </a:r>
            <a:r>
              <a:rPr lang="en-US" dirty="0"/>
              <a:t> de Dani para </a:t>
            </a:r>
            <a:r>
              <a:rPr lang="en-US" dirty="0" err="1"/>
              <a:t>aprender</a:t>
            </a:r>
            <a:r>
              <a:rPr lang="en-US" dirty="0"/>
              <a:t> un poco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cómo</a:t>
            </a:r>
            <a:r>
              <a:rPr lang="en-US" dirty="0"/>
              <a:t> </a:t>
            </a:r>
            <a:r>
              <a:rPr lang="en-US" dirty="0" err="1"/>
              <a:t>crear</a:t>
            </a:r>
            <a:r>
              <a:rPr lang="en-US" dirty="0"/>
              <a:t> un plan de </a:t>
            </a:r>
            <a:r>
              <a:rPr lang="en-US" dirty="0" err="1"/>
              <a:t>gastos</a:t>
            </a:r>
            <a:r>
              <a:rPr lang="en-US" dirty="0"/>
              <a:t>. 
Lea la </a:t>
            </a:r>
            <a:r>
              <a:rPr lang="en-US" dirty="0" err="1"/>
              <a:t>diapositiva</a:t>
            </a:r>
            <a:r>
              <a:rPr lang="en-US" dirty="0"/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0AFC9-F868-47EF-B5AB-90CB2390EB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18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Hay pasos que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seguir</a:t>
            </a:r>
            <a:r>
              <a:rPr lang="en-US" dirty="0"/>
              <a:t> para </a:t>
            </a:r>
            <a:r>
              <a:rPr lang="en-US" dirty="0" err="1"/>
              <a:t>crear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propio</a:t>
            </a:r>
            <a:r>
              <a:rPr lang="en-US" dirty="0"/>
              <a:t> plan de </a:t>
            </a:r>
            <a:r>
              <a:rPr lang="en-US" dirty="0" err="1"/>
              <a:t>gastos</a:t>
            </a:r>
            <a:r>
              <a:rPr lang="en-US" dirty="0"/>
              <a:t>.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diapositiva</a:t>
            </a:r>
            <a:r>
              <a:rPr lang="en-US" dirty="0"/>
              <a:t> </a:t>
            </a:r>
            <a:r>
              <a:rPr lang="en-US" dirty="0" err="1"/>
              <a:t>están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pasos. </a:t>
            </a:r>
            <a:r>
              <a:rPr lang="en-US" dirty="0" err="1"/>
              <a:t>Revisar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pasos
</a:t>
            </a:r>
          </a:p>
          <a:p>
            <a:r>
              <a:rPr lang="en-US" dirty="0"/>
              <a:t>A </a:t>
            </a:r>
            <a:r>
              <a:rPr lang="en-US" dirty="0" err="1"/>
              <a:t>continuación</a:t>
            </a:r>
            <a:r>
              <a:rPr lang="en-US" dirty="0"/>
              <a:t>, </a:t>
            </a:r>
            <a:r>
              <a:rPr lang="en-US" dirty="0" err="1"/>
              <a:t>vamos</a:t>
            </a:r>
            <a:r>
              <a:rPr lang="en-US" dirty="0"/>
              <a:t> a </a:t>
            </a:r>
            <a:r>
              <a:rPr lang="en-US" dirty="0" err="1"/>
              <a:t>ver</a:t>
            </a:r>
            <a:r>
              <a:rPr lang="en-US" dirty="0"/>
              <a:t> </a:t>
            </a:r>
            <a:r>
              <a:rPr lang="en-US" dirty="0" err="1"/>
              <a:t>cómo</a:t>
            </a:r>
            <a:r>
              <a:rPr lang="en-US" dirty="0"/>
              <a:t> Dani </a:t>
            </a:r>
            <a:r>
              <a:rPr lang="en-US" dirty="0" err="1"/>
              <a:t>recopiló</a:t>
            </a:r>
            <a:r>
              <a:rPr lang="en-US" dirty="0"/>
              <a:t> la </a:t>
            </a:r>
            <a:r>
              <a:rPr lang="en-US" dirty="0" err="1"/>
              <a:t>información</a:t>
            </a:r>
            <a:r>
              <a:rPr lang="en-US" dirty="0"/>
              <a:t> de </a:t>
            </a:r>
            <a:r>
              <a:rPr lang="en-US" dirty="0" err="1"/>
              <a:t>gastos</a:t>
            </a:r>
            <a:r>
              <a:rPr lang="en-US" dirty="0"/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0AFC9-F868-47EF-B5AB-90CB2390EB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91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500"/>
              </a:spcAft>
            </a:pPr>
            <a:r>
              <a:rPr lang="en-US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Categorías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gastos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significa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agrupación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gastos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similares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dentro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plan de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gastos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Los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ejemplos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incluyen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seguros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costos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médicos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ahorro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servicios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públicos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es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posible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tenga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un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gasto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bajo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título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
</a:t>
            </a:r>
            <a:endParaRPr lang="en-US" dirty="0"/>
          </a:p>
          <a:p>
            <a:r>
              <a:rPr lang="en-US" dirty="0" err="1"/>
              <a:t>Basándonos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historia</a:t>
            </a:r>
            <a:r>
              <a:rPr lang="en-US" dirty="0"/>
              <a:t> de Dani, </a:t>
            </a:r>
            <a:r>
              <a:rPr lang="en-US" dirty="0" err="1"/>
              <a:t>podemos</a:t>
            </a:r>
            <a:r>
              <a:rPr lang="en-US" dirty="0"/>
              <a:t> </a:t>
            </a:r>
            <a:r>
              <a:rPr lang="en-US" dirty="0" err="1"/>
              <a:t>ver</a:t>
            </a:r>
            <a:r>
              <a:rPr lang="en-US" dirty="0"/>
              <a:t> a </a:t>
            </a:r>
            <a:r>
              <a:rPr lang="en-US" dirty="0" err="1"/>
              <a:t>dónde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dinero y con 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frecuencia</a:t>
            </a:r>
            <a:r>
              <a:rPr lang="en-US" dirty="0"/>
              <a:t>.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diapositiva</a:t>
            </a:r>
            <a:r>
              <a:rPr lang="en-US" dirty="0"/>
              <a:t> </a:t>
            </a:r>
            <a:r>
              <a:rPr lang="en-US" dirty="0" err="1"/>
              <a:t>ofrece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manera</a:t>
            </a:r>
            <a:r>
              <a:rPr lang="en-US" dirty="0"/>
              <a:t> de </a:t>
            </a:r>
            <a:r>
              <a:rPr lang="en-US" dirty="0" err="1"/>
              <a:t>organizar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gasto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función</a:t>
            </a:r>
            <a:r>
              <a:rPr lang="en-US" dirty="0"/>
              <a:t> de las </a:t>
            </a:r>
            <a:r>
              <a:rPr lang="en-US" dirty="0" err="1"/>
              <a:t>categorías</a:t>
            </a:r>
            <a:r>
              <a:rPr lang="en-US" dirty="0"/>
              <a:t> de </a:t>
            </a:r>
            <a:r>
              <a:rPr lang="en-US" dirty="0" err="1"/>
              <a:t>gastos</a:t>
            </a:r>
            <a:r>
              <a:rPr lang="en-US" dirty="0"/>
              <a:t>. Podemos </a:t>
            </a:r>
            <a:r>
              <a:rPr lang="en-US" dirty="0" err="1"/>
              <a:t>ver</a:t>
            </a:r>
            <a:r>
              <a:rPr lang="en-US" dirty="0"/>
              <a:t> </a:t>
            </a:r>
            <a:r>
              <a:rPr lang="en-US" dirty="0" err="1"/>
              <a:t>cómo</a:t>
            </a:r>
            <a:r>
              <a:rPr lang="en-US" dirty="0"/>
              <a:t> Dani </a:t>
            </a:r>
            <a:r>
              <a:rPr lang="en-US" dirty="0" err="1"/>
              <a:t>gasta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dinero </a:t>
            </a:r>
            <a:r>
              <a:rPr lang="en-US" dirty="0" err="1"/>
              <a:t>ganado</a:t>
            </a:r>
            <a:r>
              <a:rPr lang="en-US" dirty="0"/>
              <a:t>.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0AFC9-F868-47EF-B5AB-90CB2390EB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65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9144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-735965" algn="l"/>
                <a:tab pos="-457200" algn="l"/>
                <a:tab pos="0" algn="l"/>
                <a:tab pos="228600" algn="l"/>
                <a:tab pos="457200" algn="l"/>
                <a:tab pos="914400" algn="l"/>
                <a:tab pos="1371600" algn="l"/>
                <a:tab pos="17145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4800600" algn="l"/>
                <a:tab pos="5029200" algn="l"/>
                <a:tab pos="5372100" algn="l"/>
                <a:tab pos="5486400" algn="l"/>
                <a:tab pos="5943600" algn="l"/>
                <a:tab pos="6400800" algn="l"/>
              </a:tabLst>
              <a:defRPr/>
            </a:pP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Basado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gastos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anotó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Dani, se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creó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siguiente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plan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mensual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Utilizamos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folleto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mensual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ofrecido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paquete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lo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completamos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utilizando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información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Dani.</a:t>
            </a:r>
          </a:p>
          <a:p>
            <a:pPr marL="0" marR="9144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-735965" algn="l"/>
                <a:tab pos="-457200" algn="l"/>
                <a:tab pos="0" algn="l"/>
                <a:tab pos="228600" algn="l"/>
                <a:tab pos="457200" algn="l"/>
                <a:tab pos="914400" algn="l"/>
                <a:tab pos="1371600" algn="l"/>
                <a:tab pos="17145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4800600" algn="l"/>
                <a:tab pos="5029200" algn="l"/>
                <a:tab pos="5372100" algn="l"/>
                <a:tab pos="5486400" algn="l"/>
                <a:tab pos="5943600" algn="l"/>
                <a:tab pos="6400800" algn="l"/>
              </a:tabLst>
              <a:defRPr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gastos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período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estimaron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función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frecuencia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la que se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producía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ese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gasto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se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creó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cantidad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mensual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Al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determinar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cuánto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podría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reservar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cada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para que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ocurra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gasto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dinero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esté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allí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pagar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ese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gasto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Por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ejemplo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seguro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automóvil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 de $ 600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cada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 meses,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entonces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deben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reservar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$ 100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cada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para que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haya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suficiente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dinero para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pagar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factura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deba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pagarse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9144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-735965" algn="l"/>
                <a:tab pos="-457200" algn="l"/>
                <a:tab pos="0" algn="l"/>
                <a:tab pos="228600" algn="l"/>
                <a:tab pos="457200" algn="l"/>
                <a:tab pos="914400" algn="l"/>
                <a:tab pos="1371600" algn="l"/>
                <a:tab pos="17145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4800600" algn="l"/>
                <a:tab pos="5029200" algn="l"/>
                <a:tab pos="5372100" algn="l"/>
                <a:tab pos="5486400" algn="l"/>
                <a:tab pos="5943600" algn="l"/>
                <a:tab pos="6400800" algn="l"/>
              </a:tabLst>
              <a:defRPr/>
            </a:pP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9144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-735965" algn="l"/>
                <a:tab pos="-457200" algn="l"/>
                <a:tab pos="0" algn="l"/>
                <a:tab pos="228600" algn="l"/>
                <a:tab pos="457200" algn="l"/>
                <a:tab pos="914400" algn="l"/>
                <a:tab pos="1371600" algn="l"/>
                <a:tab pos="17145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4800600" algn="l"/>
                <a:tab pos="5029200" algn="l"/>
                <a:tab pos="5372100" algn="l"/>
                <a:tab pos="5486400" algn="l"/>
                <a:tab pos="5943600" algn="l"/>
                <a:tab pos="6400800" algn="l"/>
              </a:tabLst>
              <a:defRPr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mejor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ahorra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dinero para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estos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gastos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periódicos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así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tienes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necesitas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Esto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ayuda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reducir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estrés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financiero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garantiza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las </a:t>
            </a:r>
            <a:r>
              <a:rPr lang="en-US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facturas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paguen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tiempo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 que no hay cargos </a:t>
            </a:r>
            <a:r>
              <a:rPr lang="en-US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financieros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cargos </a:t>
            </a:r>
            <a:r>
              <a:rPr lang="en-US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morosidad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recuperación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artículos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todo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esto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depende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tipo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gasto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factura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
</a:t>
            </a:r>
            <a:r>
              <a:rPr lang="en-US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0AFC9-F868-47EF-B5AB-90CB2390EB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69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Después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haber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creado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plan de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gastos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ahora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es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momento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comparar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sus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ingresos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 sus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gastos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para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asegurarse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que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los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gastos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los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ahorros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están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dentro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sus 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ingresos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
Use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este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cálculo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para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ayudarle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necesita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hacer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ajustes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 forma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que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gasta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dinero.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Utilice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los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montos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totales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completar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plan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mensual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para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realizar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este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cálculo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
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Deberá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agregar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todas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las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categorías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gastos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para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completar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los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"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Gastos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"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este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cálculo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
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Ahora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reste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todas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las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diferentes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categorías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gastos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ingreso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bruto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para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cuánto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dinero le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queda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
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tiene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más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gastos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ingresos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decida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qué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categorías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gastos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deben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reducirse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evitar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gastos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excesivos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O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puede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tratar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obtener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algún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ingreso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adicional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
Si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tiene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más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ingresos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gastos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decida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cómo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gastar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ahorrar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dinero.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Puede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agregar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categorías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gastos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adicionales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regalos para la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familia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elegir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pagar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más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deuda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ahorrar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gastos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inesperados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
Al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crear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plan de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gastos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usted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controla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dónde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dinero.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Puede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ayudarlo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tener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éxito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logro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sus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objetivos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pagar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deudas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sentirse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más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seguro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administración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dinero.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0AFC9-F868-47EF-B5AB-90CB2390EB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734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Aquí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mostramos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ejemplo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basado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ingresos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gastos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Dani.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Según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plan de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gastos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mensuales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Dani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tiene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$ 65 que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podrían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usarse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ahorrar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más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dinero,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pagar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más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deudas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usar para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otras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categorías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gastos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
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0AFC9-F868-47EF-B5AB-90CB2390EB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19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3E047-74B8-4AA4-8AF3-318CABF0B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8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3BA0CE-3366-4419-A76D-29E925367E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4BA7B-B08E-4264-9962-701F381609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4FE5-4B01-4FED-A89B-4CAC615FFBF1}" type="datetimeFigureOut">
              <a:rPr lang="en-US" smtClean="0"/>
              <a:t>1/10/23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C6B85-EBF5-4019-A052-7B3CF43F8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38E05-AF27-4506-BEEF-76C280DE8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A8A360-789E-409D-9614-9848061D4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60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9A99A-AEA5-4248-9519-524513B27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DBC58E-E5DE-41EB-8561-BB22FB2B29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DB53B-7A82-4CEB-A941-5D5FB0FD42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4FE5-4B01-4FED-A89B-4CAC615FFBF1}" type="datetimeFigureOut">
              <a:rPr lang="en-US" smtClean="0"/>
              <a:t>1/10/23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5E64C-3F74-4685-A910-62E170CC6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954C9-9BFB-4638-A340-852D5D5EF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A8A360-789E-409D-9614-9848061D4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02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2319E0-4DC2-489F-BA9B-49DA41786B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EDBAB3-9A84-4029-87F3-9405B262A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2F299-DAA6-41D5-9E82-1E5A42E823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4FE5-4B01-4FED-A89B-4CAC615FFBF1}" type="datetimeFigureOut">
              <a:rPr lang="en-US" smtClean="0"/>
              <a:t>1/10/23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4EF20-1A41-4721-B157-EB67E1928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F47A9-F01D-4442-B83B-6241F908A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A8A360-789E-409D-9614-9848061D4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96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2E3E8-F0DA-4A30-B811-79A481F7E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75AC4-F530-445B-B1CC-DCCF5CA38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27862-BFD0-402E-97EE-815C57E30F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4FE5-4B01-4FED-A89B-4CAC615FFBF1}" type="datetimeFigureOut">
              <a:rPr lang="en-US" smtClean="0"/>
              <a:t>1/10/23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85C7D-128C-4E95-91A6-83471ED1C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29DA1-22BC-469D-8699-3E2C26EE9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A8A360-789E-409D-9614-9848061D4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720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E59E7-69E3-460C-A3EE-CD7AD1B55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0230" y="439103"/>
            <a:ext cx="897001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CB25D5-3471-4750-81A8-E693CEC81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40230" y="4589463"/>
            <a:ext cx="950722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14AC1-101D-46E9-940D-33F1D2BFB1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4FE5-4B01-4FED-A89B-4CAC615FFBF1}" type="datetimeFigureOut">
              <a:rPr lang="en-US" smtClean="0"/>
              <a:t>1/10/23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E63BE-C116-457F-B06E-8605C681D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F135E-D33C-475C-9360-5597B5B62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A8A360-789E-409D-9614-9848061D4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98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A86A8-A09B-4197-B5A0-85A3DD01B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494B8-82A7-4325-BFBA-2DBF6340EB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6DC218-EBB9-4027-8BFF-0093F31E8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772EAD-C475-4366-BB33-5E2F615978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4FE5-4B01-4FED-A89B-4CAC615FFBF1}" type="datetimeFigureOut">
              <a:rPr lang="en-US" smtClean="0"/>
              <a:t>1/10/23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264738-8DAA-454A-8343-FCB1A9C91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3AA43A-9002-43F5-A18A-A9831213E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A8A360-789E-409D-9614-9848061D4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15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2991A-9E7E-440F-83EF-966009B86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8E97A-CE5F-4CC9-9552-2C9109074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E066CC-8862-4277-82D5-DCE5C795FE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B9EF04-A78E-4CE7-818C-9CFFE97854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DE912-1558-4B30-8E28-C1B2D912BB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1D52B0-D3EE-413E-8226-46FBC8C15C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4FE5-4B01-4FED-A89B-4CAC615FFBF1}" type="datetimeFigureOut">
              <a:rPr lang="en-US" smtClean="0"/>
              <a:t>1/10/23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E76947-6626-4D27-AFEC-5C4BBAF41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EF431D-1141-4E0E-B522-E246FF6FB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A8A360-789E-409D-9614-9848061D4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29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98D08-2BC2-47D6-A0A5-C0424A69A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147589-4C88-4D50-A23D-772BCC2C25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4FE5-4B01-4FED-A89B-4CAC615FFBF1}" type="datetimeFigureOut">
              <a:rPr lang="en-US" smtClean="0"/>
              <a:t>1/10/23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D989EB-0C76-438A-844D-435F80802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F38FF8-3C4B-45E6-9602-0D781D036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A8A360-789E-409D-9614-9848061D4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D8EEF1-96A5-414E-8EE4-B5FE49313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4FE5-4B01-4FED-A89B-4CAC615FFBF1}" type="datetimeFigureOut">
              <a:rPr lang="en-US" smtClean="0"/>
              <a:t>1/10/23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159DB5-258B-4BB4-AAE9-DC4433AE3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72B62-1AFA-4EE2-BB87-26A988DBF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A8A360-789E-409D-9614-9848061D4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88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0325E-65FA-4EF8-AD38-D21C2FCCD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ACC4D-8CD0-439D-B340-EDA9E64F1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55F03D-9861-40BF-A9D3-B36AA19C1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3EE1F7-461E-4025-AAC7-8783AC95CA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4FE5-4B01-4FED-A89B-4CAC615FFBF1}" type="datetimeFigureOut">
              <a:rPr lang="en-US" smtClean="0"/>
              <a:t>1/10/23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0A46A-7C1A-4D75-BC9B-8C7CACFFA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DAC4B9-F91F-41EA-8902-B719E6246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A8A360-789E-409D-9614-9848061D4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10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8CA36-ABF3-40B9-88DA-57B011C1E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ED99C4-1444-41AD-B0F8-14259490AC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78B286-DE7C-45C9-A05B-124419A93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E655F2-3930-42B4-8E36-61FBA41BF5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4FE5-4B01-4FED-A89B-4CAC615FFBF1}" type="datetimeFigureOut">
              <a:rPr lang="en-US" smtClean="0"/>
              <a:t>1/10/23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412CF5-BE78-41BD-89D4-382DB964C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830E9C-ED43-45BC-A245-665BF7B76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A8A360-789E-409D-9614-9848061D4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8B084A-886F-4E8D-8FA8-15AEA92F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80" y="365125"/>
            <a:ext cx="97993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FFAAA2-A6C7-4137-8458-E4F4D936B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4480" y="1825625"/>
            <a:ext cx="979932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C2B3F8-78BE-3E77-E068-E1CD87381F6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10800000">
            <a:off x="0" y="2336568"/>
            <a:ext cx="695740" cy="45214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196E60-E423-CFD3-86BA-B8CFF3B1AB3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10800000">
            <a:off x="-27400" y="0"/>
            <a:ext cx="723139" cy="45214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343B80-B9DD-7CD4-0666-5400544E41B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16200000">
            <a:off x="9749046" y="-2077829"/>
            <a:ext cx="364477" cy="452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aex.uada.edu/about-extension/united-states-extension-offices.asp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onsumerfinance.gov/" TargetMode="External"/><Relationship Id="rId4" Type="http://schemas.openxmlformats.org/officeDocument/2006/relationships/hyperlink" Target="https://www.youngfarmers.org/cultivemos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08985-EF47-2A4E-7577-5AF76543B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933" y="2010303"/>
            <a:ext cx="10068266" cy="14186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</a:rPr>
              <a:t>Administrar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 las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</a:rPr>
              <a:t>Finanzas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</a:rPr>
              <a:t>en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</a:rPr>
              <a:t>los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</a:rPr>
              <a:t>Estados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 Unidos</a:t>
            </a:r>
            <a:b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Crear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un plan de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gastos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325A57A2-F2FA-E612-54EE-04131B7B03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933" y="0"/>
            <a:ext cx="3486646" cy="22595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560ABB-BAD4-82ED-D334-5E46C9185F5D}"/>
              </a:ext>
            </a:extLst>
          </p:cNvPr>
          <p:cNvSpPr txBox="1"/>
          <p:nvPr/>
        </p:nvSpPr>
        <p:spPr>
          <a:xfrm>
            <a:off x="8466667" y="863600"/>
            <a:ext cx="2201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Su</a:t>
            </a:r>
            <a:r>
              <a:rPr lang="en-US" dirty="0"/>
              <a:t> logo </a:t>
            </a:r>
            <a:r>
              <a:rPr lang="en-US" dirty="0" err="1"/>
              <a:t>aquí</a:t>
            </a:r>
            <a:r>
              <a:rPr lang="en-US" dirty="0"/>
              <a:t>
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68309C-1CF7-0F95-2677-85E5A7D9B732}"/>
              </a:ext>
            </a:extLst>
          </p:cNvPr>
          <p:cNvSpPr txBox="1"/>
          <p:nvPr/>
        </p:nvSpPr>
        <p:spPr>
          <a:xfrm>
            <a:off x="8071338" y="5994400"/>
            <a:ext cx="1967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Presentado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:
</a:t>
            </a:r>
          </a:p>
        </p:txBody>
      </p:sp>
      <p:pic>
        <p:nvPicPr>
          <p:cNvPr id="5" name="Picture 4" descr="The Migrant / Seasonal Farmworker | Migrant Clinicians Network">
            <a:extLst>
              <a:ext uri="{FF2B5EF4-FFF2-40B4-BE49-F238E27FC236}">
                <a16:creationId xmlns:a16="http://schemas.microsoft.com/office/drawing/2014/main" id="{872AE726-7177-ED51-0CFB-C64BB65391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846" y="3710704"/>
            <a:ext cx="3632307" cy="2283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565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80A6D-137C-4526-978B-4FAB7590F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80" y="365126"/>
            <a:ext cx="9799320" cy="871008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4200" dirty="0">
                <a:solidFill>
                  <a:schemeClr val="accent6">
                    <a:lumMod val="50000"/>
                  </a:schemeClr>
                </a:solidFill>
              </a:rPr>
              <a:t>¿</a:t>
            </a:r>
            <a:r>
              <a:rPr lang="en-US" sz="4200" dirty="0" err="1">
                <a:solidFill>
                  <a:schemeClr val="accent6">
                    <a:lumMod val="50000"/>
                  </a:schemeClr>
                </a:solidFill>
              </a:rPr>
              <a:t>Cómo</a:t>
            </a:r>
            <a:r>
              <a:rPr lang="en-US" sz="4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200" dirty="0" err="1">
                <a:solidFill>
                  <a:schemeClr val="accent6">
                    <a:lumMod val="50000"/>
                  </a:schemeClr>
                </a:solidFill>
              </a:rPr>
              <a:t>será</a:t>
            </a:r>
            <a:r>
              <a:rPr lang="en-US" sz="4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200" dirty="0" err="1">
                <a:solidFill>
                  <a:schemeClr val="accent6">
                    <a:lumMod val="50000"/>
                  </a:schemeClr>
                </a:solidFill>
              </a:rPr>
              <a:t>su</a:t>
            </a:r>
            <a:r>
              <a:rPr lang="en-US" sz="4200" dirty="0">
                <a:solidFill>
                  <a:schemeClr val="accent6">
                    <a:lumMod val="50000"/>
                  </a:schemeClr>
                </a:solidFill>
              </a:rPr>
              <a:t> plan de </a:t>
            </a:r>
            <a:r>
              <a:rPr lang="en-US" sz="4200" dirty="0" err="1">
                <a:solidFill>
                  <a:schemeClr val="accent6">
                    <a:lumMod val="50000"/>
                  </a:schemeClr>
                </a:solidFill>
              </a:rPr>
              <a:t>gastos</a:t>
            </a:r>
            <a:r>
              <a:rPr lang="en-US" sz="4200" dirty="0">
                <a:solidFill>
                  <a:schemeClr val="accent6">
                    <a:lumMod val="50000"/>
                  </a:schemeClr>
                </a:solidFill>
              </a:rPr>
              <a:t>?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
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Content Placeholder 6" descr="Table&#10;&#10;Description automatically generated">
            <a:extLst>
              <a:ext uri="{FF2B5EF4-FFF2-40B4-BE49-F238E27FC236}">
                <a16:creationId xmlns:a16="http://schemas.microsoft.com/office/drawing/2014/main" id="{85F7D0FE-F763-6322-1C6D-06AAED9329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416" y="1112580"/>
            <a:ext cx="6559062" cy="5776418"/>
          </a:xfrm>
        </p:spPr>
      </p:pic>
    </p:spTree>
    <p:extLst>
      <p:ext uri="{BB962C8B-B14F-4D97-AF65-F5344CB8AC3E}">
        <p14:creationId xmlns:p14="http://schemas.microsoft.com/office/powerpoint/2010/main" val="3959935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4BFC5-BE21-9358-2718-BFC680086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771" y="681037"/>
            <a:ext cx="10062028" cy="980622"/>
          </a:xfrm>
        </p:spPr>
        <p:txBody>
          <a:bodyPr>
            <a:normAutofit fontScale="90000"/>
          </a:bodyPr>
          <a:lstStyle/>
          <a:p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Temas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cubiertos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en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el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día de hoy: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
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EB6B0-BB25-3A17-0243-0F4FC09DB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1772" y="1825625"/>
            <a:ext cx="10062028" cy="4351338"/>
          </a:xfrm>
        </p:spPr>
        <p:txBody>
          <a:bodyPr>
            <a:normAutofit/>
          </a:bodyPr>
          <a:lstStyle/>
          <a:p>
            <a:r>
              <a:rPr lang="en-US" dirty="0"/>
              <a:t>Palabras </a:t>
            </a:r>
            <a:r>
              <a:rPr lang="en-US" dirty="0" err="1"/>
              <a:t>importantes</a:t>
            </a:r>
            <a:r>
              <a:rPr lang="en-US" dirty="0"/>
              <a:t> que </a:t>
            </a:r>
            <a:r>
              <a:rPr lang="en-US" dirty="0" err="1"/>
              <a:t>debe</a:t>
            </a:r>
            <a:r>
              <a:rPr lang="en-US" dirty="0"/>
              <a:t> saber al </a:t>
            </a:r>
            <a:r>
              <a:rPr lang="en-US" dirty="0" err="1"/>
              <a:t>administrar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dinero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Estados</a:t>
            </a:r>
            <a:r>
              <a:rPr lang="en-US" dirty="0"/>
              <a:t> Unidos.
</a:t>
            </a:r>
            <a:r>
              <a:rPr lang="en-US" dirty="0" err="1"/>
              <a:t>Cómo</a:t>
            </a:r>
            <a:r>
              <a:rPr lang="en-US" dirty="0"/>
              <a:t> </a:t>
            </a:r>
            <a:r>
              <a:rPr lang="en-US" dirty="0" err="1"/>
              <a:t>crear</a:t>
            </a:r>
            <a:r>
              <a:rPr lang="en-US" dirty="0"/>
              <a:t> un plan de </a:t>
            </a:r>
            <a:r>
              <a:rPr lang="en-US" dirty="0" err="1"/>
              <a:t>gastos</a:t>
            </a:r>
            <a:r>
              <a:rPr lang="en-US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39B064-95E5-9515-73C5-19E162847945}"/>
              </a:ext>
            </a:extLst>
          </p:cNvPr>
          <p:cNvSpPr txBox="1"/>
          <p:nvPr/>
        </p:nvSpPr>
        <p:spPr>
          <a:xfrm>
            <a:off x="3570514" y="4005943"/>
            <a:ext cx="508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 ¿Tiene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alguna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pregunta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?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2559342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E996F-B1D5-A367-1FBD-F5F57FC27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532" y="681037"/>
            <a:ext cx="10219267" cy="100965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Gracias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por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participar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en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nuestro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programa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
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C6E42-489C-9B09-0814-CC949EACE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86" y="1825625"/>
            <a:ext cx="10047514" cy="4351338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Por favor </a:t>
            </a:r>
            <a:r>
              <a:rPr lang="en-US" sz="4000" dirty="0" err="1"/>
              <a:t>utilice</a:t>
            </a:r>
            <a:r>
              <a:rPr lang="en-US" sz="4000" dirty="0"/>
              <a:t> la </a:t>
            </a:r>
            <a:r>
              <a:rPr lang="en-US" sz="4000" dirty="0" err="1"/>
              <a:t>evaluación</a:t>
            </a:r>
            <a:r>
              <a:rPr lang="en-US" sz="4000" dirty="0"/>
              <a:t> que le </a:t>
            </a:r>
            <a:r>
              <a:rPr lang="en-US" sz="4000" dirty="0" err="1"/>
              <a:t>proporcionamos</a:t>
            </a:r>
            <a:r>
              <a:rPr lang="en-US" sz="4000" dirty="0"/>
              <a:t> para </a:t>
            </a:r>
            <a:r>
              <a:rPr lang="en-US" sz="4000" dirty="0" err="1"/>
              <a:t>ayudarnos</a:t>
            </a:r>
            <a:r>
              <a:rPr lang="en-US" sz="4000" dirty="0"/>
              <a:t> a saber </a:t>
            </a:r>
            <a:r>
              <a:rPr lang="en-US" sz="4000" dirty="0" err="1"/>
              <a:t>cuán</a:t>
            </a:r>
            <a:r>
              <a:rPr lang="en-US" sz="4000" dirty="0"/>
              <a:t> </a:t>
            </a:r>
            <a:r>
              <a:rPr lang="en-US" sz="4000" dirty="0" err="1"/>
              <a:t>efectivos</a:t>
            </a:r>
            <a:r>
              <a:rPr lang="en-US" sz="4000" dirty="0"/>
              <a:t> </a:t>
            </a:r>
            <a:r>
              <a:rPr lang="en-US" sz="4000" dirty="0" err="1"/>
              <a:t>hemos</a:t>
            </a:r>
            <a:r>
              <a:rPr lang="en-US" sz="4000" dirty="0"/>
              <a:t> </a:t>
            </a:r>
            <a:r>
              <a:rPr lang="en-US" sz="4000" dirty="0" err="1"/>
              <a:t>sido</a:t>
            </a:r>
            <a:r>
              <a:rPr lang="en-US" sz="4000" dirty="0"/>
              <a:t> </a:t>
            </a:r>
            <a:r>
              <a:rPr lang="en-US" sz="4000" dirty="0" err="1"/>
              <a:t>en</a:t>
            </a:r>
            <a:r>
              <a:rPr lang="en-US" sz="4000" dirty="0"/>
              <a:t> </a:t>
            </a:r>
            <a:r>
              <a:rPr lang="en-US" sz="4000" dirty="0" err="1"/>
              <a:t>proporcionarle</a:t>
            </a:r>
            <a:r>
              <a:rPr lang="en-US" sz="4000" dirty="0"/>
              <a:t> </a:t>
            </a:r>
            <a:r>
              <a:rPr lang="en-US" sz="4000" dirty="0" err="1"/>
              <a:t>esta</a:t>
            </a:r>
            <a:r>
              <a:rPr lang="en-US" sz="4000" dirty="0"/>
              <a:t> </a:t>
            </a:r>
            <a:r>
              <a:rPr lang="en-US" sz="4000" dirty="0" err="1"/>
              <a:t>información</a:t>
            </a:r>
            <a:r>
              <a:rPr lang="en-US" sz="4000" dirty="0"/>
              <a:t>.
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844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2132E-A309-A254-862A-BF565AA70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6842" y="365125"/>
            <a:ext cx="9896958" cy="1325563"/>
          </a:xfrm>
        </p:spPr>
        <p:txBody>
          <a:bodyPr/>
          <a:lstStyle/>
          <a:p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</a:rPr>
              <a:t>Recursos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
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7E712-56A9-B40A-45C5-95C0E46C1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6842" y="1825625"/>
            <a:ext cx="9896958" cy="4351338"/>
          </a:xfrm>
        </p:spPr>
        <p:txBody>
          <a:bodyPr/>
          <a:lstStyle/>
          <a:p>
            <a:r>
              <a:rPr lang="en-US" dirty="0"/>
              <a:t>Farm Aid – </a:t>
            </a:r>
            <a:r>
              <a:rPr lang="en-US" dirty="0" err="1"/>
              <a:t>Llame</a:t>
            </a:r>
            <a:r>
              <a:rPr lang="en-US" dirty="0"/>
              <a:t> al 617-354-2922 de 9 am a 5 pm hora del </a:t>
            </a:r>
            <a:r>
              <a:rPr lang="en-US" dirty="0" err="1"/>
              <a:t>este</a:t>
            </a:r>
            <a:r>
              <a:rPr lang="en-US" dirty="0"/>
              <a:t>; </a:t>
            </a:r>
            <a:r>
              <a:rPr lang="en-US" dirty="0" err="1"/>
              <a:t>tienen</a:t>
            </a:r>
            <a:r>
              <a:rPr lang="en-US" dirty="0"/>
              <a:t> personal que </a:t>
            </a:r>
            <a:r>
              <a:rPr lang="en-US" dirty="0" err="1"/>
              <a:t>habla</a:t>
            </a:r>
            <a:r>
              <a:rPr lang="en-US" dirty="0"/>
              <a:t> </a:t>
            </a:r>
            <a:r>
              <a:rPr lang="en-US" dirty="0" err="1"/>
              <a:t>español</a:t>
            </a:r>
            <a:r>
              <a:rPr lang="en-US" dirty="0"/>
              <a:t>
</a:t>
            </a:r>
            <a:r>
              <a:rPr lang="en-US" dirty="0" err="1"/>
              <a:t>Extensión</a:t>
            </a:r>
            <a:r>
              <a:rPr lang="en-US" dirty="0"/>
              <a:t> </a:t>
            </a:r>
            <a:r>
              <a:rPr lang="en-US" dirty="0" err="1"/>
              <a:t>Cooperativa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condado</a:t>
            </a:r>
            <a:r>
              <a:rPr lang="en-US" dirty="0"/>
              <a:t> – </a:t>
            </a:r>
            <a:r>
              <a:rPr lang="en-US" dirty="0" err="1"/>
              <a:t>ir</a:t>
            </a:r>
            <a:r>
              <a:rPr lang="en-US" dirty="0"/>
              <a:t> a </a:t>
            </a:r>
            <a:r>
              <a:rPr lang="en-US" dirty="0">
                <a:hlinkClick r:id="rId3"/>
              </a:rPr>
              <a:t>https://www.uaex.uada.edu/about-extension/united-states-extension-offices.aspx</a:t>
            </a:r>
            <a:r>
              <a:rPr lang="en-US" dirty="0"/>
              <a:t>  e </a:t>
            </a:r>
            <a:r>
              <a:rPr lang="en-US" dirty="0" err="1"/>
              <a:t>indique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estado</a:t>
            </a:r>
            <a:r>
              <a:rPr lang="en-US" dirty="0"/>
              <a:t> y </a:t>
            </a:r>
            <a:r>
              <a:rPr lang="en-US" dirty="0" err="1"/>
              <a:t>condado</a:t>
            </a:r>
            <a:r>
              <a:rPr lang="en-US" dirty="0"/>
              <a:t>
</a:t>
            </a:r>
            <a:r>
              <a:rPr lang="en-US" dirty="0" err="1"/>
              <a:t>Cultivemos</a:t>
            </a:r>
            <a:r>
              <a:rPr lang="en-US" dirty="0"/>
              <a:t> - </a:t>
            </a:r>
            <a:r>
              <a:rPr lang="en-US" dirty="0">
                <a:hlinkClick r:id="rId4"/>
              </a:rPr>
              <a:t>https://www.youngfarmers.org/cultivemos/</a:t>
            </a:r>
            <a:endParaRPr lang="en-US" dirty="0"/>
          </a:p>
          <a:p>
            <a:r>
              <a:rPr lang="en-US" dirty="0" err="1"/>
              <a:t>Oficina</a:t>
            </a:r>
            <a:r>
              <a:rPr lang="en-US" dirty="0"/>
              <a:t> de </a:t>
            </a:r>
            <a:r>
              <a:rPr lang="en-US" dirty="0" err="1"/>
              <a:t>Protección</a:t>
            </a:r>
            <a:r>
              <a:rPr lang="en-US" dirty="0"/>
              <a:t> </a:t>
            </a:r>
            <a:r>
              <a:rPr lang="en-US" dirty="0" err="1"/>
              <a:t>Financiera</a:t>
            </a:r>
            <a:r>
              <a:rPr lang="en-US" dirty="0"/>
              <a:t> del </a:t>
            </a:r>
            <a:r>
              <a:rPr lang="en-US" dirty="0" err="1"/>
              <a:t>Consumidor</a:t>
            </a:r>
            <a:r>
              <a:rPr lang="en-US" dirty="0"/>
              <a:t> - </a:t>
            </a:r>
            <a:r>
              <a:rPr lang="en-US" dirty="0" err="1"/>
              <a:t>mucha</a:t>
            </a:r>
            <a:r>
              <a:rPr lang="en-US" dirty="0"/>
              <a:t> </a:t>
            </a:r>
            <a:r>
              <a:rPr lang="en-US" dirty="0" err="1"/>
              <a:t>información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bancos</a:t>
            </a:r>
            <a:r>
              <a:rPr lang="en-US" dirty="0"/>
              <a:t>, </a:t>
            </a:r>
            <a:r>
              <a:rPr lang="en-US" dirty="0" err="1"/>
              <a:t>crédito</a:t>
            </a:r>
            <a:r>
              <a:rPr lang="en-US" dirty="0"/>
              <a:t> y </a:t>
            </a:r>
            <a:r>
              <a:rPr lang="en-US" dirty="0" err="1"/>
              <a:t>administración</a:t>
            </a:r>
            <a:r>
              <a:rPr lang="en-US" dirty="0"/>
              <a:t> </a:t>
            </a:r>
            <a:r>
              <a:rPr lang="en-US" dirty="0" err="1"/>
              <a:t>financiera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https://www.consumerfinance.gov/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340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B5F6929F-A796-963E-72ED-167D839CE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68" y="1032933"/>
            <a:ext cx="11345232" cy="512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00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D43DC-E614-4F70-90D1-1C8E556DD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67436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</a:rPr>
              <a:t>Administración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</a:rPr>
              <a:t> de las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</a:rPr>
              <a:t>finanzas</a:t>
            </a:r>
            <a:b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</a:rPr>
              <a:t>Creación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</a:rPr>
              <a:t> de un plan de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</a:rPr>
              <a:t>gastos</a:t>
            </a:r>
            <a:endParaRPr lang="en-US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CC134-260D-4174-BDBF-03D587903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7866" y="2232561"/>
            <a:ext cx="9795933" cy="3944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¿Por </a:t>
            </a:r>
            <a:r>
              <a:rPr lang="en-US" dirty="0" err="1"/>
              <a:t>qué</a:t>
            </a:r>
            <a:r>
              <a:rPr lang="en-US" dirty="0"/>
              <a:t> es </a:t>
            </a:r>
            <a:r>
              <a:rPr lang="en-US" dirty="0" err="1"/>
              <a:t>importante</a:t>
            </a:r>
            <a:r>
              <a:rPr lang="en-US" dirty="0"/>
              <a:t> </a:t>
            </a:r>
            <a:r>
              <a:rPr lang="en-US" dirty="0" err="1"/>
              <a:t>crear</a:t>
            </a:r>
            <a:r>
              <a:rPr lang="en-US" dirty="0"/>
              <a:t> un plan de </a:t>
            </a:r>
            <a:r>
              <a:rPr lang="en-US" dirty="0" err="1"/>
              <a:t>gastos</a:t>
            </a:r>
            <a:r>
              <a:rPr lang="en-US" dirty="0"/>
              <a:t>? 
Para </a:t>
            </a:r>
            <a:r>
              <a:rPr lang="en-US" dirty="0" err="1"/>
              <a:t>asegurarse</a:t>
            </a:r>
            <a:r>
              <a:rPr lang="en-US" dirty="0"/>
              <a:t> que </a:t>
            </a:r>
            <a:r>
              <a:rPr lang="en-US" dirty="0" err="1"/>
              <a:t>puede</a:t>
            </a:r>
            <a:r>
              <a:rPr lang="en-US" dirty="0"/>
              <a:t>: </a:t>
            </a:r>
          </a:p>
          <a:p>
            <a:pPr lvl="1"/>
            <a:r>
              <a:rPr lang="en-US" sz="2800" dirty="0" err="1"/>
              <a:t>cubrir</a:t>
            </a:r>
            <a:r>
              <a:rPr lang="en-US" sz="2800" dirty="0"/>
              <a:t> sus </a:t>
            </a:r>
            <a:r>
              <a:rPr lang="en-US" sz="2800" u="sng" dirty="0" err="1"/>
              <a:t>necesidades</a:t>
            </a:r>
            <a:r>
              <a:rPr lang="en-US" sz="2800" dirty="0"/>
              <a:t> </a:t>
            </a:r>
            <a:r>
              <a:rPr lang="en-US" sz="2800" dirty="0" err="1"/>
              <a:t>básicas</a:t>
            </a:r>
            <a:r>
              <a:rPr lang="en-US" sz="2800" dirty="0"/>
              <a:t> de </a:t>
            </a:r>
            <a:r>
              <a:rPr lang="en-US" sz="2800" dirty="0" err="1"/>
              <a:t>vida</a:t>
            </a:r>
            <a:r>
              <a:rPr lang="en-US" sz="2800" dirty="0"/>
              <a:t>
</a:t>
            </a:r>
            <a:r>
              <a:rPr lang="en-US" sz="2800" dirty="0" err="1"/>
              <a:t>cuidar</a:t>
            </a:r>
            <a:r>
              <a:rPr lang="en-US" sz="2800" dirty="0"/>
              <a:t> a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familia</a:t>
            </a:r>
            <a:r>
              <a:rPr lang="en-US" sz="2800" dirty="0"/>
              <a:t>
</a:t>
            </a:r>
            <a:r>
              <a:rPr lang="en-US" sz="2800" dirty="0" err="1"/>
              <a:t>comprar</a:t>
            </a:r>
            <a:r>
              <a:rPr lang="en-US" sz="2800" dirty="0"/>
              <a:t> </a:t>
            </a:r>
            <a:r>
              <a:rPr lang="en-US" sz="2800" dirty="0" err="1"/>
              <a:t>los</a:t>
            </a:r>
            <a:r>
              <a:rPr lang="en-US" sz="2800" dirty="0"/>
              <a:t> </a:t>
            </a:r>
            <a:r>
              <a:rPr lang="en-US" sz="2800" u="sng" dirty="0" err="1"/>
              <a:t>artículos</a:t>
            </a:r>
            <a:r>
              <a:rPr lang="en-US" sz="2800" dirty="0"/>
              <a:t> que </a:t>
            </a:r>
            <a:r>
              <a:rPr lang="en-US" sz="2800" dirty="0" err="1"/>
              <a:t>quiera</a:t>
            </a:r>
            <a:r>
              <a:rPr lang="en-US" sz="2800" dirty="0"/>
              <a:t>
</a:t>
            </a:r>
            <a:r>
              <a:rPr lang="en-US" sz="2800" dirty="0" err="1"/>
              <a:t>pagar</a:t>
            </a:r>
            <a:r>
              <a:rPr lang="en-US" sz="2800" dirty="0"/>
              <a:t> </a:t>
            </a:r>
            <a:r>
              <a:rPr lang="en-US" sz="2800" u="sng" dirty="0" err="1"/>
              <a:t>obligaciones</a:t>
            </a:r>
            <a:r>
              <a:rPr lang="en-US" sz="2800" u="sng" dirty="0"/>
              <a:t> </a:t>
            </a:r>
            <a:r>
              <a:rPr lang="en-US" sz="2800" u="sng" dirty="0" err="1"/>
              <a:t>financieras</a:t>
            </a:r>
            <a:r>
              <a:rPr lang="en-US" sz="2800" u="sng" dirty="0"/>
              <a:t> </a:t>
            </a:r>
            <a:r>
              <a:rPr lang="en-US" sz="2800" dirty="0"/>
              <a:t>o </a:t>
            </a:r>
            <a:r>
              <a:rPr lang="en-US" sz="2800" dirty="0" err="1"/>
              <a:t>deudas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7212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2E9E5-FA52-405B-9C57-F05B16A36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¿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Qué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tipo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gastos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tendré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?
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4CBD9-5291-44C0-8064-11CEF0A180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2199" y="1704976"/>
            <a:ext cx="6985001" cy="4964112"/>
          </a:xfrm>
        </p:spPr>
        <p:txBody>
          <a:bodyPr>
            <a:normAutofit fontScale="85000" lnSpcReduction="20000"/>
          </a:bodyPr>
          <a:lstStyle/>
          <a:p>
            <a:pPr marL="0" indent="0" algn="ctr" defTabSz="338138">
              <a:buNone/>
            </a:pPr>
            <a:r>
              <a:rPr lang="en-US" sz="2400" dirty="0" err="1"/>
              <a:t>Anote</a:t>
            </a:r>
            <a:r>
              <a:rPr lang="en-US" sz="2400" dirty="0"/>
              <a:t> sus </a:t>
            </a:r>
            <a:r>
              <a:rPr lang="en-US" sz="2400" dirty="0" err="1"/>
              <a:t>gastos</a:t>
            </a:r>
            <a:endParaRPr lang="en-US" sz="2400" dirty="0"/>
          </a:p>
          <a:p>
            <a:pPr marL="287338" indent="-7938">
              <a:buNone/>
            </a:pPr>
            <a:r>
              <a:rPr lang="en-US" sz="2400" dirty="0"/>
              <a:t>¿De </a:t>
            </a:r>
            <a:r>
              <a:rPr lang="en-US" sz="2400" dirty="0" err="1"/>
              <a:t>qué</a:t>
            </a:r>
            <a:r>
              <a:rPr lang="en-US" sz="2400" dirty="0"/>
              <a:t> </a:t>
            </a:r>
            <a:r>
              <a:rPr lang="en-US" sz="2400" dirty="0" err="1"/>
              <a:t>tipo</a:t>
            </a:r>
            <a:r>
              <a:rPr lang="en-US" sz="2400" dirty="0"/>
              <a:t>?
</a:t>
            </a:r>
            <a:r>
              <a:rPr lang="en-US" sz="2400" u="sng" dirty="0" err="1"/>
              <a:t>Gastos</a:t>
            </a:r>
            <a:r>
              <a:rPr lang="en-US" sz="2400" u="sng" dirty="0"/>
              <a:t> </a:t>
            </a:r>
            <a:r>
              <a:rPr lang="en-US" sz="2400" u="sng" dirty="0" err="1"/>
              <a:t>fijos</a:t>
            </a:r>
            <a:r>
              <a:rPr lang="en-US" sz="2400" u="sng" dirty="0"/>
              <a:t> </a:t>
            </a:r>
            <a:r>
              <a:rPr lang="en-US" sz="2400" dirty="0"/>
              <a:t>- </a:t>
            </a:r>
            <a:r>
              <a:rPr lang="en-US" sz="2400" dirty="0" err="1"/>
              <a:t>permanecen</a:t>
            </a:r>
            <a:r>
              <a:rPr lang="en-US" sz="2400" dirty="0"/>
              <a:t> </a:t>
            </a:r>
            <a:r>
              <a:rPr lang="en-US" sz="2400" dirty="0" err="1"/>
              <a:t>igual</a:t>
            </a:r>
            <a:r>
              <a:rPr lang="en-US" sz="2400" dirty="0"/>
              <a:t> </a:t>
            </a:r>
            <a:r>
              <a:rPr lang="en-US" sz="2400" dirty="0" err="1"/>
              <a:t>cada</a:t>
            </a:r>
            <a:r>
              <a:rPr lang="en-US" sz="2400" dirty="0"/>
              <a:t> </a:t>
            </a:r>
            <a:r>
              <a:rPr lang="en-US" sz="2400" dirty="0" err="1"/>
              <a:t>mes</a:t>
            </a:r>
            <a:r>
              <a:rPr lang="en-US" sz="2400" dirty="0"/>
              <a:t> (</a:t>
            </a:r>
            <a:r>
              <a:rPr lang="en-US" sz="2400" dirty="0" err="1"/>
              <a:t>Ejemplos</a:t>
            </a:r>
            <a:r>
              <a:rPr lang="en-US" sz="2400" dirty="0"/>
              <a:t>: </a:t>
            </a:r>
            <a:r>
              <a:rPr lang="en-US" sz="2400" dirty="0" err="1"/>
              <a:t>automóvil</a:t>
            </a:r>
            <a:r>
              <a:rPr lang="en-US" sz="2400" dirty="0"/>
              <a:t>, </a:t>
            </a:r>
            <a:r>
              <a:rPr lang="en-US" sz="2400" dirty="0" err="1"/>
              <a:t>alquiler</a:t>
            </a:r>
            <a:r>
              <a:rPr lang="en-US" sz="2400" dirty="0"/>
              <a:t>)</a:t>
            </a:r>
          </a:p>
          <a:p>
            <a:pPr marL="508000" lvl="2"/>
            <a:r>
              <a:rPr lang="en-US" sz="2400" u="sng" dirty="0"/>
              <a:t>Flexible</a:t>
            </a:r>
            <a:r>
              <a:rPr lang="en-US" sz="2400" dirty="0"/>
              <a:t>- cambia </a:t>
            </a:r>
            <a:r>
              <a:rPr lang="en-US" sz="2400" dirty="0" err="1"/>
              <a:t>dependiendo</a:t>
            </a:r>
            <a:r>
              <a:rPr lang="en-US" sz="2400" dirty="0"/>
              <a:t> de sus </a:t>
            </a:r>
            <a:r>
              <a:rPr lang="en-US" sz="2400" dirty="0" err="1"/>
              <a:t>gastos</a:t>
            </a:r>
            <a:r>
              <a:rPr lang="en-US" sz="2400" dirty="0"/>
              <a:t> (</a:t>
            </a:r>
            <a:r>
              <a:rPr lang="en-US" sz="2400" dirty="0" err="1"/>
              <a:t>Ejemplos</a:t>
            </a:r>
            <a:r>
              <a:rPr lang="en-US" sz="2400" dirty="0"/>
              <a:t>: </a:t>
            </a:r>
            <a:r>
              <a:rPr lang="en-US" sz="2400" dirty="0" err="1"/>
              <a:t>alimentos</a:t>
            </a:r>
            <a:r>
              <a:rPr lang="en-US" sz="2400" dirty="0"/>
              <a:t>, </a:t>
            </a:r>
            <a:r>
              <a:rPr lang="en-US" sz="2400" dirty="0" err="1"/>
              <a:t>gasolina</a:t>
            </a:r>
            <a:r>
              <a:rPr lang="en-US" sz="2400" dirty="0"/>
              <a:t>, </a:t>
            </a:r>
            <a:r>
              <a:rPr lang="en-US" sz="2400" dirty="0" err="1"/>
              <a:t>medicamentos</a:t>
            </a:r>
            <a:r>
              <a:rPr lang="en-US" sz="2400" dirty="0"/>
              <a:t>)
</a:t>
            </a:r>
            <a:r>
              <a:rPr lang="en-US" sz="2400" u="sng" dirty="0" err="1"/>
              <a:t>Periódico</a:t>
            </a:r>
            <a:r>
              <a:rPr lang="en-US" sz="2400" dirty="0"/>
              <a:t>- </a:t>
            </a:r>
            <a:r>
              <a:rPr lang="en-US" sz="2400" dirty="0" err="1"/>
              <a:t>ocurre</a:t>
            </a:r>
            <a:r>
              <a:rPr lang="en-US" sz="2400" dirty="0"/>
              <a:t> solo </a:t>
            </a:r>
            <a:r>
              <a:rPr lang="en-US" sz="2400" dirty="0" err="1"/>
              <a:t>ocasionalmente</a:t>
            </a:r>
            <a:r>
              <a:rPr lang="en-US" sz="2400" dirty="0"/>
              <a:t> a lo largo del </a:t>
            </a:r>
            <a:r>
              <a:rPr lang="en-US" sz="2400" dirty="0" err="1"/>
              <a:t>año</a:t>
            </a:r>
            <a:r>
              <a:rPr lang="en-US" sz="2400" dirty="0"/>
              <a:t> (</a:t>
            </a:r>
            <a:r>
              <a:rPr lang="en-US" sz="2400" dirty="0" err="1"/>
              <a:t>Ejemplos</a:t>
            </a:r>
            <a:r>
              <a:rPr lang="en-US" sz="2400" dirty="0"/>
              <a:t>: </a:t>
            </a:r>
            <a:r>
              <a:rPr lang="en-US" sz="2400" dirty="0" err="1"/>
              <a:t>inspección</a:t>
            </a:r>
            <a:r>
              <a:rPr lang="en-US" sz="2400" dirty="0"/>
              <a:t> de </a:t>
            </a:r>
            <a:r>
              <a:rPr lang="en-US" sz="2400" dirty="0" err="1"/>
              <a:t>automóviles</a:t>
            </a:r>
            <a:r>
              <a:rPr lang="en-US" sz="2400" dirty="0"/>
              <a:t>, </a:t>
            </a:r>
            <a:r>
              <a:rPr lang="en-US" sz="2400" dirty="0" err="1"/>
              <a:t>corte</a:t>
            </a:r>
            <a:r>
              <a:rPr lang="en-US" sz="2400" dirty="0"/>
              <a:t> de </a:t>
            </a:r>
            <a:r>
              <a:rPr lang="en-US" sz="2400" dirty="0" err="1"/>
              <a:t>pelo</a:t>
            </a:r>
            <a:r>
              <a:rPr lang="en-US" sz="2400" dirty="0"/>
              <a:t>)
</a:t>
            </a:r>
            <a:r>
              <a:rPr lang="en-US" sz="2400" u="sng" dirty="0" err="1"/>
              <a:t>Inesperado</a:t>
            </a:r>
            <a:r>
              <a:rPr lang="en-US" sz="2400" u="sng" dirty="0"/>
              <a:t>  </a:t>
            </a:r>
            <a:r>
              <a:rPr lang="en-US" sz="2400" dirty="0"/>
              <a:t>– </a:t>
            </a:r>
            <a:r>
              <a:rPr lang="en-US" sz="2400" dirty="0" err="1"/>
              <a:t>gastos</a:t>
            </a:r>
            <a:r>
              <a:rPr lang="en-US" sz="2400" dirty="0"/>
              <a:t> no </a:t>
            </a:r>
            <a:r>
              <a:rPr lang="en-US" sz="2400" dirty="0" err="1"/>
              <a:t>planificados</a:t>
            </a:r>
            <a:r>
              <a:rPr lang="en-US" sz="2400" dirty="0"/>
              <a:t> (</a:t>
            </a:r>
            <a:r>
              <a:rPr lang="en-US" sz="2400" dirty="0" err="1"/>
              <a:t>ejemplos</a:t>
            </a:r>
            <a:r>
              <a:rPr lang="en-US" sz="2400" dirty="0"/>
              <a:t>: </a:t>
            </a:r>
            <a:r>
              <a:rPr lang="en-US" sz="2400" dirty="0" err="1"/>
              <a:t>visita</a:t>
            </a:r>
            <a:r>
              <a:rPr lang="en-US" sz="2400" dirty="0"/>
              <a:t> al </a:t>
            </a:r>
            <a:r>
              <a:rPr lang="en-US" sz="2400" dirty="0" err="1"/>
              <a:t>médico</a:t>
            </a:r>
            <a:r>
              <a:rPr lang="en-US" sz="2400" dirty="0"/>
              <a:t>, </a:t>
            </a:r>
            <a:r>
              <a:rPr lang="en-US" sz="2400" dirty="0" err="1"/>
              <a:t>reparaciones</a:t>
            </a:r>
            <a:r>
              <a:rPr lang="en-US" sz="2400" dirty="0"/>
              <a:t> de </a:t>
            </a:r>
            <a:r>
              <a:rPr lang="en-US" sz="2400" dirty="0" err="1"/>
              <a:t>automóviles</a:t>
            </a:r>
            <a:r>
              <a:rPr lang="en-US" sz="2400" dirty="0"/>
              <a:t>)</a:t>
            </a:r>
          </a:p>
          <a:p>
            <a:pPr marL="508000" lvl="2"/>
            <a:r>
              <a:rPr lang="en-US" sz="2400" dirty="0" err="1"/>
              <a:t>Categorías</a:t>
            </a:r>
            <a:r>
              <a:rPr lang="en-US" sz="2400" dirty="0"/>
              <a:t> de </a:t>
            </a:r>
            <a:r>
              <a:rPr lang="en-US" sz="2400" dirty="0" err="1"/>
              <a:t>gastos</a:t>
            </a:r>
            <a:r>
              <a:rPr lang="en-US" sz="2400" dirty="0"/>
              <a:t> – son </a:t>
            </a:r>
            <a:r>
              <a:rPr lang="en-US" sz="2400" dirty="0" err="1"/>
              <a:t>agrupaciones</a:t>
            </a:r>
            <a:r>
              <a:rPr lang="en-US" sz="2400" dirty="0"/>
              <a:t> de </a:t>
            </a:r>
            <a:r>
              <a:rPr lang="en-US" sz="2400" dirty="0" err="1"/>
              <a:t>tipos</a:t>
            </a:r>
            <a:r>
              <a:rPr lang="en-US" sz="2400" dirty="0"/>
              <a:t> </a:t>
            </a:r>
            <a:r>
              <a:rPr lang="en-US" sz="2400" dirty="0" err="1"/>
              <a:t>similares</a:t>
            </a:r>
            <a:r>
              <a:rPr lang="en-US" sz="2400" dirty="0"/>
              <a:t> de </a:t>
            </a:r>
            <a:r>
              <a:rPr lang="en-US" sz="2400" dirty="0" err="1"/>
              <a:t>gastos</a:t>
            </a:r>
            <a:r>
              <a:rPr lang="en-US" sz="2400" dirty="0"/>
              <a:t> (</a:t>
            </a:r>
            <a:r>
              <a:rPr lang="en-US" sz="2400" dirty="0" err="1"/>
              <a:t>Ejemplos</a:t>
            </a:r>
            <a:r>
              <a:rPr lang="en-US" sz="2400" dirty="0"/>
              <a:t>: </a:t>
            </a:r>
            <a:r>
              <a:rPr lang="en-US" sz="2400" dirty="0" err="1"/>
              <a:t>deuda</a:t>
            </a:r>
            <a:r>
              <a:rPr lang="en-US" sz="2400" dirty="0"/>
              <a:t>, </a:t>
            </a:r>
            <a:r>
              <a:rPr lang="en-US" sz="2400" dirty="0" err="1"/>
              <a:t>metas</a:t>
            </a:r>
            <a:r>
              <a:rPr lang="en-US" sz="2400" dirty="0"/>
              <a:t> de </a:t>
            </a:r>
            <a:r>
              <a:rPr lang="en-US" sz="2400" dirty="0" err="1"/>
              <a:t>ahorro</a:t>
            </a:r>
            <a:r>
              <a:rPr lang="en-US" sz="2400" dirty="0"/>
              <a:t>, </a:t>
            </a:r>
            <a:r>
              <a:rPr lang="en-US" sz="2400" dirty="0" err="1"/>
              <a:t>médicos</a:t>
            </a:r>
            <a:r>
              <a:rPr lang="en-US" sz="2400" dirty="0"/>
              <a:t>, </a:t>
            </a:r>
            <a:r>
              <a:rPr lang="en-US" sz="2400" dirty="0" err="1"/>
              <a:t>servicios</a:t>
            </a:r>
            <a:r>
              <a:rPr lang="en-US" sz="2400" dirty="0"/>
              <a:t> </a:t>
            </a:r>
            <a:r>
              <a:rPr lang="en-US" sz="2400" dirty="0" err="1"/>
              <a:t>públicos</a:t>
            </a:r>
            <a:r>
              <a:rPr lang="en-US" sz="2400" dirty="0"/>
              <a:t>, </a:t>
            </a:r>
            <a:r>
              <a:rPr lang="en-US" sz="2400" dirty="0" err="1"/>
              <a:t>seguros</a:t>
            </a:r>
            <a:r>
              <a:rPr lang="en-US" sz="2400" dirty="0"/>
              <a:t>)</a:t>
            </a:r>
          </a:p>
          <a:p>
            <a:pPr marL="287338" indent="-117475">
              <a:buNone/>
            </a:pPr>
            <a:r>
              <a:rPr lang="en-US" sz="2400" dirty="0"/>
              <a:t>	 ¿ Con </a:t>
            </a:r>
            <a:r>
              <a:rPr lang="en-US" sz="2400" dirty="0" err="1"/>
              <a:t>qué</a:t>
            </a:r>
            <a:r>
              <a:rPr lang="en-US" sz="2400" dirty="0"/>
              <a:t> </a:t>
            </a:r>
            <a:r>
              <a:rPr lang="en-US" sz="2400" dirty="0" err="1"/>
              <a:t>frecuencia</a:t>
            </a:r>
            <a:r>
              <a:rPr lang="en-US" sz="2400" dirty="0"/>
              <a:t> </a:t>
            </a:r>
            <a:r>
              <a:rPr lang="en-US" sz="2400" dirty="0" err="1"/>
              <a:t>ocurren</a:t>
            </a:r>
            <a:r>
              <a:rPr lang="en-US" sz="2400" dirty="0"/>
              <a:t> </a:t>
            </a:r>
            <a:r>
              <a:rPr lang="en-US" sz="2400" dirty="0" err="1"/>
              <a:t>estos</a:t>
            </a:r>
            <a:r>
              <a:rPr lang="en-US" sz="2400" dirty="0"/>
              <a:t> </a:t>
            </a:r>
            <a:r>
              <a:rPr lang="en-US" sz="2400" dirty="0" err="1"/>
              <a:t>gastos</a:t>
            </a:r>
            <a:r>
              <a:rPr lang="en-US" sz="2400" dirty="0"/>
              <a:t>?</a:t>
            </a:r>
          </a:p>
          <a:p>
            <a:pPr marL="508000" lvl="2"/>
            <a:r>
              <a:rPr lang="en-US" sz="2400" dirty="0" err="1"/>
              <a:t>Semanal</a:t>
            </a:r>
            <a:r>
              <a:rPr lang="en-US" sz="2400" dirty="0"/>
              <a:t>- </a:t>
            </a:r>
            <a:r>
              <a:rPr lang="en-US" sz="2400" dirty="0" err="1"/>
              <a:t>gasolina</a:t>
            </a:r>
            <a:r>
              <a:rPr lang="en-US" sz="2400" dirty="0"/>
              <a:t>, </a:t>
            </a:r>
            <a:r>
              <a:rPr lang="en-US" sz="2400" dirty="0" err="1"/>
              <a:t>alimentos</a:t>
            </a:r>
            <a:r>
              <a:rPr lang="en-US" sz="2400" dirty="0"/>
              <a:t>
</a:t>
            </a:r>
            <a:r>
              <a:rPr lang="en-US" sz="2400" dirty="0" err="1"/>
              <a:t>Mensual</a:t>
            </a:r>
            <a:r>
              <a:rPr lang="en-US" sz="2400" dirty="0"/>
              <a:t> – </a:t>
            </a:r>
            <a:r>
              <a:rPr lang="en-US" sz="2400" dirty="0" err="1"/>
              <a:t>pago</a:t>
            </a:r>
            <a:r>
              <a:rPr lang="en-US" sz="2400" dirty="0"/>
              <a:t> del </a:t>
            </a:r>
            <a:r>
              <a:rPr lang="en-US" sz="2400" dirty="0" err="1"/>
              <a:t>automóvil</a:t>
            </a:r>
            <a:r>
              <a:rPr lang="en-US" sz="2400" dirty="0"/>
              <a:t>, </a:t>
            </a:r>
            <a:r>
              <a:rPr lang="en-US" sz="2400" dirty="0" err="1"/>
              <a:t>alquiler</a:t>
            </a:r>
            <a:r>
              <a:rPr lang="en-US" sz="2400" dirty="0"/>
              <a:t> </a:t>
            </a:r>
          </a:p>
          <a:p>
            <a:pPr marL="508000" lvl="2"/>
            <a:r>
              <a:rPr lang="en-US" sz="2400" dirty="0"/>
              <a:t>Trimestral- </a:t>
            </a:r>
            <a:r>
              <a:rPr lang="en-US" sz="2400" dirty="0" err="1"/>
              <a:t>seguro</a:t>
            </a:r>
            <a:r>
              <a:rPr lang="en-US" sz="2400" dirty="0"/>
              <a:t> de </a:t>
            </a:r>
            <a:r>
              <a:rPr lang="en-US" sz="2400" dirty="0" err="1"/>
              <a:t>automóvil</a:t>
            </a:r>
            <a:r>
              <a:rPr lang="en-US" sz="2400" dirty="0"/>
              <a:t>, </a:t>
            </a:r>
            <a:r>
              <a:rPr lang="en-US" sz="2400" dirty="0" err="1"/>
              <a:t>seguro</a:t>
            </a:r>
            <a:r>
              <a:rPr lang="en-US" sz="2400" dirty="0"/>
              <a:t> de </a:t>
            </a:r>
            <a:r>
              <a:rPr lang="en-US" sz="2400" dirty="0" err="1"/>
              <a:t>vida</a:t>
            </a:r>
            <a:r>
              <a:rPr lang="en-US" sz="2400" dirty="0"/>
              <a:t>
</a:t>
            </a:r>
            <a:endParaRPr lang="en-US" dirty="0"/>
          </a:p>
          <a:p>
            <a:pPr lvl="2"/>
            <a:endParaRPr lang="en-US" dirty="0"/>
          </a:p>
        </p:txBody>
      </p:sp>
      <p:pic>
        <p:nvPicPr>
          <p:cNvPr id="8" name="Content Placeholder 7" descr="Background pattern&#10;&#10;Description automatically generated">
            <a:extLst>
              <a:ext uri="{FF2B5EF4-FFF2-40B4-BE49-F238E27FC236}">
                <a16:creationId xmlns:a16="http://schemas.microsoft.com/office/drawing/2014/main" id="{D0B9279D-792F-641A-F913-0B1A923539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939" y="3675765"/>
            <a:ext cx="4114800" cy="1022533"/>
          </a:xfrm>
        </p:spPr>
      </p:pic>
    </p:spTree>
    <p:extLst>
      <p:ext uri="{BB962C8B-B14F-4D97-AF65-F5344CB8AC3E}">
        <p14:creationId xmlns:p14="http://schemas.microsoft.com/office/powerpoint/2010/main" val="72441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333A-F2AD-4D0E-8E23-46F4C26C2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66"/>
            <a:ext cx="10515600" cy="849086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Conoce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a Dani - Una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caso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estudio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
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96ACD-144F-4D04-8634-EB457CD2A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4666" y="985652"/>
            <a:ext cx="9041664" cy="5735782"/>
          </a:xfrm>
        </p:spPr>
        <p:txBody>
          <a:bodyPr>
            <a:normAutofit fontScale="92500" lnSpcReduction="2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Dani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vive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EE. UU. a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tiempo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parcial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tiene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familia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país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origen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. Dani ha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venido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EE. UU. para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ayudar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mantener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familia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pagar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algunas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deudas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que se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produjeron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al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venir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Estados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Unidos. El </a:t>
            </a:r>
            <a:r>
              <a:rPr lang="en-US" sz="25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salario</a:t>
            </a:r>
            <a:r>
              <a:rPr lang="en-US" sz="25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bruto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semanal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es de $450. </a:t>
            </a:r>
          </a:p>
          <a:p>
            <a:pPr>
              <a:spcBef>
                <a:spcPts val="0"/>
              </a:spcBef>
            </a:pPr>
            <a:endParaRPr lang="en-US" sz="2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Dani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comparte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casa con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otros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trabajadores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agrícolas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comparten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gastos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vivienda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. Uno de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compañeros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piso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tiene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coche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suele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llevar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a Dani a la tienda o/a la ciudad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cuando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es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necesario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. Dani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contribuye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ayudando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pagar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parte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del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costo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de la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gasolina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cada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semana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0"/>
              </a:spcBef>
            </a:pPr>
            <a:endParaRPr lang="en-US" sz="2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La comida se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puede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preparar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hogar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; a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veces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compañeros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de casa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cocinan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juntos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y, a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veces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preparan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comidas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desayuno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meriendas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y almuerzos solo para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ellos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Hace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dos meses, Dani se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lastimó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espalda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tuvo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al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médico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visita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y un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medicamento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spcBef>
                <a:spcPts val="0"/>
              </a:spcBef>
              <a:buNone/>
            </a:pPr>
            <a:endParaRPr lang="en-US" sz="2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Dani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quiere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a casa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fuera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temporada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ver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familia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y sabe que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habrá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gastos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transporte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y regalos para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comprar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para la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familia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También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otros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gastos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B3E8A5-AD34-3644-AE58-88A5A7258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5839" y="1589532"/>
            <a:ext cx="1194059" cy="25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23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243D8-2AF1-42E1-BEB9-9EBA627E2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80" y="561745"/>
            <a:ext cx="9799320" cy="82020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¿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Cómo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creo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un plan de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gastos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?</a:t>
            </a:r>
            <a:br>
              <a:rPr lang="en-US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Comience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por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recopilar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información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sobre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gastos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FD8E0-70D1-4A77-8705-6F609356A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660203"/>
            <a:ext cx="10210800" cy="4951612"/>
          </a:xfrm>
        </p:spPr>
        <p:txBody>
          <a:bodyPr>
            <a:normAutofit fontScale="77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Elija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plan de </a:t>
            </a:r>
            <a:r>
              <a:rPr lang="en-US" dirty="0" err="1"/>
              <a:t>gastos</a:t>
            </a:r>
            <a:r>
              <a:rPr lang="en-US" dirty="0"/>
              <a:t> </a:t>
            </a:r>
            <a:r>
              <a:rPr lang="en-US" dirty="0" err="1"/>
              <a:t>según</a:t>
            </a:r>
            <a:r>
              <a:rPr lang="en-US" dirty="0"/>
              <a:t> la </a:t>
            </a:r>
            <a:r>
              <a:rPr lang="en-US" dirty="0" err="1"/>
              <a:t>semana</a:t>
            </a:r>
            <a:r>
              <a:rPr lang="en-US" dirty="0"/>
              <a:t>,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período</a:t>
            </a:r>
            <a:r>
              <a:rPr lang="en-US" dirty="0"/>
              <a:t> de </a:t>
            </a:r>
            <a:r>
              <a:rPr lang="en-US" dirty="0" err="1"/>
              <a:t>pago</a:t>
            </a:r>
            <a:r>
              <a:rPr lang="en-US" dirty="0"/>
              <a:t> o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período</a:t>
            </a:r>
            <a:r>
              <a:rPr lang="en-US" dirty="0"/>
              <a:t> de </a:t>
            </a:r>
            <a:r>
              <a:rPr lang="en-US" dirty="0" err="1"/>
              <a:t>tiempo</a:t>
            </a:r>
            <a:r>
              <a:rPr lang="en-US" dirty="0"/>
              <a:t> </a:t>
            </a:r>
            <a:r>
              <a:rPr lang="en-US" dirty="0" err="1"/>
              <a:t>mensual</a:t>
            </a:r>
            <a:r>
              <a:rPr lang="en-US" dirty="0"/>
              <a:t>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Busque</a:t>
            </a:r>
            <a:r>
              <a:rPr lang="en-US" dirty="0"/>
              <a:t> o </a:t>
            </a:r>
            <a:r>
              <a:rPr lang="en-US" dirty="0" err="1"/>
              <a:t>cree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herramienta</a:t>
            </a:r>
            <a:r>
              <a:rPr lang="en-US" dirty="0"/>
              <a:t> que le </a:t>
            </a:r>
            <a:r>
              <a:rPr lang="en-US" dirty="0" err="1"/>
              <a:t>ayude</a:t>
            </a:r>
            <a:r>
              <a:rPr lang="en-US" dirty="0"/>
              <a:t> a </a:t>
            </a:r>
            <a:r>
              <a:rPr lang="en-US" dirty="0" err="1"/>
              <a:t>organizar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plan de </a:t>
            </a:r>
            <a:r>
              <a:rPr lang="en-US" dirty="0" err="1"/>
              <a:t>gastos</a:t>
            </a:r>
            <a:r>
              <a:rPr lang="en-US" dirty="0"/>
              <a:t>. (Un plan </a:t>
            </a:r>
            <a:r>
              <a:rPr lang="en-US" dirty="0" err="1"/>
              <a:t>mensual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paquete</a:t>
            </a:r>
            <a:r>
              <a:rPr lang="en-US" dirty="0"/>
              <a:t>).
</a:t>
            </a:r>
            <a:r>
              <a:rPr lang="en-US" dirty="0" err="1"/>
              <a:t>Identifique</a:t>
            </a:r>
            <a:r>
              <a:rPr lang="en-US" dirty="0"/>
              <a:t> sus </a:t>
            </a:r>
            <a:r>
              <a:rPr lang="en-US" dirty="0" err="1"/>
              <a:t>ingresos</a:t>
            </a:r>
            <a:r>
              <a:rPr lang="en-US" dirty="0"/>
              <a:t> de </a:t>
            </a:r>
            <a:r>
              <a:rPr lang="en-US" dirty="0" err="1"/>
              <a:t>todas</a:t>
            </a:r>
            <a:r>
              <a:rPr lang="en-US" dirty="0"/>
              <a:t> las </a:t>
            </a:r>
            <a:r>
              <a:rPr lang="en-US" dirty="0" err="1"/>
              <a:t>fuentes</a:t>
            </a:r>
            <a:r>
              <a:rPr lang="en-US" dirty="0"/>
              <a:t>.
</a:t>
            </a:r>
            <a:r>
              <a:rPr lang="en-US" dirty="0" err="1"/>
              <a:t>Identifique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gastos</a:t>
            </a:r>
            <a:r>
              <a:rPr lang="en-US" dirty="0"/>
              <a:t> que se </a:t>
            </a:r>
            <a:r>
              <a:rPr lang="en-US" dirty="0" err="1"/>
              <a:t>deducen</a:t>
            </a:r>
            <a:r>
              <a:rPr lang="en-US" dirty="0"/>
              <a:t> o se </a:t>
            </a:r>
            <a:r>
              <a:rPr lang="en-US" dirty="0" err="1"/>
              <a:t>deducen</a:t>
            </a:r>
            <a:r>
              <a:rPr lang="en-US" dirty="0"/>
              <a:t> </a:t>
            </a:r>
            <a:r>
              <a:rPr lang="en-US" dirty="0" err="1"/>
              <a:t>automáticamente</a:t>
            </a:r>
            <a:r>
              <a:rPr lang="en-US" dirty="0"/>
              <a:t> de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salario</a:t>
            </a:r>
            <a:r>
              <a:rPr lang="en-US" dirty="0"/>
              <a:t>. </a:t>
            </a:r>
            <a:r>
              <a:rPr lang="en-US" dirty="0" err="1"/>
              <a:t>Esto</a:t>
            </a:r>
            <a:r>
              <a:rPr lang="en-US" dirty="0"/>
              <a:t>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incluir</a:t>
            </a:r>
            <a:r>
              <a:rPr lang="en-US" dirty="0"/>
              <a:t> </a:t>
            </a:r>
            <a:r>
              <a:rPr lang="en-US" dirty="0" err="1"/>
              <a:t>impuestos</a:t>
            </a:r>
            <a:r>
              <a:rPr lang="en-US" dirty="0"/>
              <a:t> y </a:t>
            </a:r>
            <a:r>
              <a:rPr lang="en-US" dirty="0" err="1"/>
              <a:t>beneficios</a:t>
            </a:r>
            <a:r>
              <a:rPr lang="en-US" dirty="0"/>
              <a:t> del </a:t>
            </a:r>
            <a:r>
              <a:rPr lang="en-US" dirty="0" err="1"/>
              <a:t>empleador</a:t>
            </a:r>
            <a:r>
              <a:rPr lang="en-US" dirty="0"/>
              <a:t> (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ejemplo</a:t>
            </a:r>
            <a:r>
              <a:rPr lang="en-US" dirty="0"/>
              <a:t>, </a:t>
            </a:r>
            <a:r>
              <a:rPr lang="en-US" dirty="0" err="1"/>
              <a:t>seguro</a:t>
            </a:r>
            <a:r>
              <a:rPr lang="en-US" dirty="0"/>
              <a:t> de </a:t>
            </a:r>
            <a:r>
              <a:rPr lang="en-US" dirty="0" err="1"/>
              <a:t>salud</a:t>
            </a:r>
            <a:r>
              <a:rPr lang="en-US" dirty="0"/>
              <a:t> o </a:t>
            </a:r>
            <a:r>
              <a:rPr lang="en-US" dirty="0" err="1"/>
              <a:t>seguro</a:t>
            </a:r>
            <a:r>
              <a:rPr lang="en-US" dirty="0"/>
              <a:t> de </a:t>
            </a:r>
            <a:r>
              <a:rPr lang="en-US" dirty="0" err="1"/>
              <a:t>discapacidad</a:t>
            </a:r>
            <a:r>
              <a:rPr lang="en-US" dirty="0"/>
              <a:t>). 
</a:t>
            </a:r>
            <a:r>
              <a:rPr lang="en-US" dirty="0" err="1"/>
              <a:t>Enumere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tipos</a:t>
            </a:r>
            <a:r>
              <a:rPr lang="en-US" dirty="0"/>
              <a:t> de </a:t>
            </a:r>
            <a:r>
              <a:rPr lang="en-US" dirty="0" err="1"/>
              <a:t>gastos</a:t>
            </a:r>
            <a:r>
              <a:rPr lang="en-US" dirty="0"/>
              <a:t> y </a:t>
            </a:r>
            <a:r>
              <a:rPr lang="en-US" dirty="0" err="1"/>
              <a:t>obligaciones</a:t>
            </a:r>
            <a:r>
              <a:rPr lang="en-US" dirty="0"/>
              <a:t> </a:t>
            </a:r>
            <a:r>
              <a:rPr lang="en-US" dirty="0" err="1"/>
              <a:t>fijos</a:t>
            </a:r>
            <a:r>
              <a:rPr lang="en-US" dirty="0"/>
              <a:t> y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montos</a:t>
            </a:r>
            <a:r>
              <a:rPr lang="en-US" dirty="0"/>
              <a:t>.
</a:t>
            </a:r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lista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tipos</a:t>
            </a:r>
            <a:r>
              <a:rPr lang="en-US" dirty="0"/>
              <a:t> de </a:t>
            </a:r>
            <a:r>
              <a:rPr lang="en-US" dirty="0" err="1"/>
              <a:t>gastos</a:t>
            </a:r>
            <a:r>
              <a:rPr lang="en-US" dirty="0"/>
              <a:t> flexibles y la </a:t>
            </a:r>
            <a:r>
              <a:rPr lang="en-US" dirty="0" err="1"/>
              <a:t>cantidad</a:t>
            </a:r>
            <a:r>
              <a:rPr lang="en-US" dirty="0"/>
              <a:t> </a:t>
            </a:r>
            <a:r>
              <a:rPr lang="en-US" dirty="0" err="1"/>
              <a:t>estimada</a:t>
            </a:r>
            <a:r>
              <a:rPr lang="en-US" dirty="0"/>
              <a:t> que </a:t>
            </a:r>
            <a:r>
              <a:rPr lang="en-US" dirty="0" err="1"/>
              <a:t>necesita</a:t>
            </a:r>
            <a:r>
              <a:rPr lang="en-US" dirty="0"/>
              <a:t> </a:t>
            </a:r>
            <a:r>
              <a:rPr lang="en-US" dirty="0" err="1"/>
              <a:t>ahorrar</a:t>
            </a:r>
            <a:r>
              <a:rPr lang="en-US" dirty="0"/>
              <a:t> para sus </a:t>
            </a:r>
            <a:r>
              <a:rPr lang="en-US" dirty="0" err="1"/>
              <a:t>necesidades</a:t>
            </a:r>
            <a:r>
              <a:rPr lang="en-US" dirty="0"/>
              <a:t> y sus </a:t>
            </a:r>
            <a:r>
              <a:rPr lang="en-US" dirty="0" err="1"/>
              <a:t>metas</a:t>
            </a:r>
            <a:r>
              <a:rPr lang="en-US" dirty="0"/>
              <a:t>. Los </a:t>
            </a:r>
            <a:r>
              <a:rPr lang="en-US" dirty="0" err="1"/>
              <a:t>ejemplos</a:t>
            </a:r>
            <a:r>
              <a:rPr lang="en-US" dirty="0"/>
              <a:t> </a:t>
            </a:r>
            <a:r>
              <a:rPr lang="en-US" dirty="0" err="1"/>
              <a:t>incluyen</a:t>
            </a:r>
            <a:r>
              <a:rPr lang="en-US" dirty="0"/>
              <a:t> </a:t>
            </a:r>
            <a:r>
              <a:rPr lang="en-US" dirty="0" err="1"/>
              <a:t>alimentos</a:t>
            </a:r>
            <a:r>
              <a:rPr lang="en-US" dirty="0"/>
              <a:t>, </a:t>
            </a:r>
            <a:r>
              <a:rPr lang="en-US" dirty="0" err="1"/>
              <a:t>gasolina</a:t>
            </a:r>
            <a:r>
              <a:rPr lang="en-US" dirty="0"/>
              <a:t> para un </a:t>
            </a:r>
            <a:r>
              <a:rPr lang="en-US" dirty="0" err="1"/>
              <a:t>vehículo</a:t>
            </a:r>
            <a:r>
              <a:rPr lang="en-US" dirty="0"/>
              <a:t>, </a:t>
            </a:r>
            <a:r>
              <a:rPr lang="en-US" dirty="0" err="1"/>
              <a:t>ropa</a:t>
            </a:r>
            <a:r>
              <a:rPr lang="en-US" dirty="0"/>
              <a:t> o </a:t>
            </a:r>
            <a:r>
              <a:rPr lang="en-US" dirty="0" err="1"/>
              <a:t>costos</a:t>
            </a:r>
            <a:r>
              <a:rPr lang="en-US" dirty="0"/>
              <a:t> </a:t>
            </a:r>
            <a:r>
              <a:rPr lang="en-US" dirty="0" err="1"/>
              <a:t>inesperados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costos</a:t>
            </a:r>
            <a:r>
              <a:rPr lang="en-US" dirty="0"/>
              <a:t> de </a:t>
            </a:r>
            <a:r>
              <a:rPr lang="en-US" dirty="0" err="1"/>
              <a:t>atención</a:t>
            </a:r>
            <a:r>
              <a:rPr lang="en-US" dirty="0"/>
              <a:t> </a:t>
            </a:r>
            <a:r>
              <a:rPr lang="en-US" dirty="0" err="1"/>
              <a:t>médica</a:t>
            </a:r>
            <a:r>
              <a:rPr lang="en-US" dirty="0"/>
              <a:t>, </a:t>
            </a:r>
            <a:r>
              <a:rPr lang="en-US" dirty="0" err="1"/>
              <a:t>reparaciones</a:t>
            </a:r>
            <a:r>
              <a:rPr lang="en-US" dirty="0"/>
              <a:t> de </a:t>
            </a:r>
            <a:r>
              <a:rPr lang="en-US" dirty="0" err="1"/>
              <a:t>automóviles</a:t>
            </a:r>
            <a:r>
              <a:rPr lang="en-US" dirty="0"/>
              <a:t> u </a:t>
            </a:r>
            <a:r>
              <a:rPr lang="en-US" dirty="0" err="1"/>
              <a:t>objetivos</a:t>
            </a:r>
            <a:r>
              <a:rPr lang="en-US" dirty="0"/>
              <a:t> de </a:t>
            </a:r>
            <a:r>
              <a:rPr lang="en-US" dirty="0" err="1"/>
              <a:t>ahorro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viajar</a:t>
            </a:r>
            <a:r>
              <a:rPr lang="en-US" dirty="0"/>
              <a:t> a casa para </a:t>
            </a:r>
            <a:r>
              <a:rPr lang="en-US" dirty="0" err="1"/>
              <a:t>visitar</a:t>
            </a:r>
            <a:r>
              <a:rPr lang="en-US" dirty="0"/>
              <a:t> a la </a:t>
            </a:r>
            <a:r>
              <a:rPr lang="en-US" dirty="0" err="1"/>
              <a:t>familia</a:t>
            </a:r>
            <a:r>
              <a:rPr lang="en-US" dirty="0"/>
              <a:t>.
</a:t>
            </a:r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lista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gastos</a:t>
            </a:r>
            <a:r>
              <a:rPr lang="en-US" dirty="0"/>
              <a:t> y las </a:t>
            </a:r>
            <a:r>
              <a:rPr lang="en-US" dirty="0" err="1"/>
              <a:t>cantidades</a:t>
            </a:r>
            <a:r>
              <a:rPr lang="en-US" dirty="0"/>
              <a:t> que </a:t>
            </a:r>
            <a:r>
              <a:rPr lang="en-US" dirty="0" err="1"/>
              <a:t>necesita</a:t>
            </a:r>
            <a:r>
              <a:rPr lang="en-US" dirty="0"/>
              <a:t> </a:t>
            </a:r>
            <a:r>
              <a:rPr lang="en-US" dirty="0" err="1"/>
              <a:t>reservar</a:t>
            </a:r>
            <a:r>
              <a:rPr lang="en-US" dirty="0"/>
              <a:t> para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gastos</a:t>
            </a:r>
            <a:r>
              <a:rPr lang="en-US" dirty="0"/>
              <a:t> </a:t>
            </a:r>
            <a:r>
              <a:rPr lang="en-US" dirty="0" err="1"/>
              <a:t>periódicos</a:t>
            </a:r>
            <a:r>
              <a:rPr lang="en-US" dirty="0"/>
              <a:t> que sabe que </a:t>
            </a:r>
            <a:r>
              <a:rPr lang="en-US" dirty="0" err="1"/>
              <a:t>tendrá</a:t>
            </a:r>
            <a:r>
              <a:rPr lang="en-US" dirty="0"/>
              <a:t>. Los </a:t>
            </a:r>
            <a:r>
              <a:rPr lang="en-US" dirty="0" err="1"/>
              <a:t>ejemplos</a:t>
            </a:r>
            <a:r>
              <a:rPr lang="en-US" dirty="0"/>
              <a:t> </a:t>
            </a:r>
            <a:r>
              <a:rPr lang="en-US" dirty="0" err="1"/>
              <a:t>podrían</a:t>
            </a:r>
            <a:r>
              <a:rPr lang="en-US" dirty="0"/>
              <a:t> </a:t>
            </a:r>
            <a:r>
              <a:rPr lang="en-US" dirty="0" err="1"/>
              <a:t>incluir</a:t>
            </a:r>
            <a:r>
              <a:rPr lang="en-US" dirty="0"/>
              <a:t> </a:t>
            </a:r>
            <a:r>
              <a:rPr lang="en-US" dirty="0" err="1"/>
              <a:t>medicamentos</a:t>
            </a:r>
            <a:r>
              <a:rPr lang="en-US" dirty="0"/>
              <a:t>, </a:t>
            </a:r>
            <a:r>
              <a:rPr lang="en-US" dirty="0" err="1"/>
              <a:t>ropa</a:t>
            </a:r>
            <a:r>
              <a:rPr lang="en-US" dirty="0"/>
              <a:t>, </a:t>
            </a:r>
            <a:r>
              <a:rPr lang="en-US" dirty="0" err="1"/>
              <a:t>reparaciones</a:t>
            </a:r>
            <a:r>
              <a:rPr lang="en-US" dirty="0"/>
              <a:t> de </a:t>
            </a:r>
            <a:r>
              <a:rPr lang="en-US" dirty="0" err="1"/>
              <a:t>automóviles</a:t>
            </a:r>
            <a:r>
              <a:rPr lang="en-US" dirty="0"/>
              <a:t> o </a:t>
            </a:r>
            <a:r>
              <a:rPr lang="en-US" dirty="0" err="1"/>
              <a:t>seguro</a:t>
            </a:r>
            <a:r>
              <a:rPr lang="en-US" dirty="0"/>
              <a:t> de </a:t>
            </a:r>
            <a:r>
              <a:rPr lang="en-US" dirty="0" err="1"/>
              <a:t>automóvil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049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D14095-04B9-4294-8CFD-9270BCA47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Dani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anotó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sus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gastos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en-US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rganizados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en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categorías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gastos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</p:txBody>
      </p:sp>
      <p:pic>
        <p:nvPicPr>
          <p:cNvPr id="7" name="Content Placeholder 6" descr="Table&#10;&#10;Description automatically generated">
            <a:extLst>
              <a:ext uri="{FF2B5EF4-FFF2-40B4-BE49-F238E27FC236}">
                <a16:creationId xmlns:a16="http://schemas.microsoft.com/office/drawing/2014/main" id="{624D8638-DFA9-221F-2B95-468ECED2CB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837" y="1825625"/>
            <a:ext cx="7664288" cy="4351338"/>
          </a:xfrm>
        </p:spPr>
      </p:pic>
    </p:spTree>
    <p:extLst>
      <p:ext uri="{BB962C8B-B14F-4D97-AF65-F5344CB8AC3E}">
        <p14:creationId xmlns:p14="http://schemas.microsoft.com/office/powerpoint/2010/main" val="1494702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9048E-4696-4E6F-9EC0-5002772CF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744133"/>
            <a:ext cx="3098800" cy="1920725"/>
          </a:xfrm>
        </p:spPr>
        <p:txBody>
          <a:bodyPr>
            <a:normAutofit fontScale="90000"/>
          </a:bodyPr>
          <a:lstStyle/>
          <a:p>
            <a:pPr marL="0" marR="91440" algn="ctr">
              <a:spcBef>
                <a:spcPts val="0"/>
              </a:spcBef>
              <a:spcAft>
                <a:spcPts val="0"/>
              </a:spcAft>
              <a:tabLst>
                <a:tab pos="-735965" algn="l"/>
                <a:tab pos="-457200" algn="l"/>
                <a:tab pos="0" algn="l"/>
                <a:tab pos="228600" algn="l"/>
                <a:tab pos="457200" algn="l"/>
                <a:tab pos="914400" algn="l"/>
                <a:tab pos="1371600" algn="l"/>
                <a:tab pos="17145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4800600" algn="l"/>
                <a:tab pos="5029200" algn="l"/>
                <a:tab pos="5372100" algn="l"/>
                <a:tab pos="5486400" algn="l"/>
                <a:tab pos="5943600" algn="l"/>
                <a:tab pos="6400800" algn="l"/>
              </a:tabLst>
            </a:pP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Gastos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mensuales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Dani
</a:t>
            </a:r>
            <a:endParaRPr lang="en-US" dirty="0"/>
          </a:p>
        </p:txBody>
      </p:sp>
      <p:pic>
        <p:nvPicPr>
          <p:cNvPr id="7" name="Content Placeholder 6" descr="Table&#10;&#10;Description automatically generated">
            <a:extLst>
              <a:ext uri="{FF2B5EF4-FFF2-40B4-BE49-F238E27FC236}">
                <a16:creationId xmlns:a16="http://schemas.microsoft.com/office/drawing/2014/main" id="{10B2D41A-A278-2994-BEC9-D04FF83AA5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0" y="449052"/>
            <a:ext cx="6754445" cy="6431611"/>
          </a:xfrm>
        </p:spPr>
      </p:pic>
    </p:spTree>
    <p:extLst>
      <p:ext uri="{BB962C8B-B14F-4D97-AF65-F5344CB8AC3E}">
        <p14:creationId xmlns:p14="http://schemas.microsoft.com/office/powerpoint/2010/main" val="3308575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EFA6C-FC7E-40C2-BCC7-5C9A570A3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333" y="365125"/>
            <a:ext cx="10176934" cy="1325563"/>
          </a:xfrm>
        </p:spPr>
        <p:txBody>
          <a:bodyPr>
            <a:noAutofit/>
          </a:bodyPr>
          <a:lstStyle/>
          <a:p>
            <a:pPr algn="ctr"/>
            <a:br>
              <a:rPr lang="en-US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Creación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de un plan de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gastos</a:t>
            </a:r>
            <a:br>
              <a:rPr lang="en-US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A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continuación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- Compare sus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ingresos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con sus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gastos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16B9B4-AC13-CDDD-0283-C64817230883}"/>
              </a:ext>
            </a:extLst>
          </p:cNvPr>
          <p:cNvSpPr txBox="1"/>
          <p:nvPr/>
        </p:nvSpPr>
        <p:spPr>
          <a:xfrm>
            <a:off x="1439333" y="1964267"/>
            <a:ext cx="933026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4000" dirty="0" err="1"/>
              <a:t>Ingresos</a:t>
            </a:r>
            <a:r>
              <a:rPr lang="en-US" sz="4000" dirty="0"/>
              <a:t> </a:t>
            </a:r>
            <a:r>
              <a:rPr lang="en-US" sz="4000" dirty="0" err="1"/>
              <a:t>totales</a:t>
            </a:r>
            <a:r>
              <a:rPr lang="en-US" sz="4000" dirty="0"/>
              <a:t> – </a:t>
            </a:r>
            <a:r>
              <a:rPr lang="en-US" sz="4000" dirty="0" err="1"/>
              <a:t>Deducciones</a:t>
            </a:r>
            <a:r>
              <a:rPr lang="en-US" sz="4000" dirty="0"/>
              <a:t> </a:t>
            </a:r>
            <a:r>
              <a:rPr lang="en-US" sz="4000" dirty="0" err="1"/>
              <a:t>totales</a:t>
            </a:r>
            <a:r>
              <a:rPr lang="en-US" sz="4000" dirty="0"/>
              <a:t> – </a:t>
            </a:r>
            <a:r>
              <a:rPr lang="en-US" sz="4000" dirty="0" err="1"/>
              <a:t>Gastos</a:t>
            </a:r>
            <a:r>
              <a:rPr lang="en-US" sz="4000" dirty="0"/>
              <a:t> – </a:t>
            </a:r>
            <a:r>
              <a:rPr lang="en-US" sz="4000" dirty="0" err="1"/>
              <a:t>Ahorros</a:t>
            </a:r>
            <a:r>
              <a:rPr lang="en-US" sz="4000" dirty="0"/>
              <a:t> – Pagos de </a:t>
            </a:r>
            <a:r>
              <a:rPr lang="en-US" sz="4000" dirty="0" err="1"/>
              <a:t>deudas</a:t>
            </a:r>
            <a:r>
              <a:rPr lang="en-US" sz="4000" dirty="0"/>
              <a:t> =
</a:t>
            </a:r>
          </a:p>
          <a:p>
            <a:r>
              <a:rPr lang="en-US" sz="4000" dirty="0" err="1"/>
              <a:t>Cantidad</a:t>
            </a:r>
            <a:r>
              <a:rPr lang="en-US" sz="4000" dirty="0"/>
              <a:t> restante
</a:t>
            </a:r>
          </a:p>
        </p:txBody>
      </p:sp>
    </p:spTree>
    <p:extLst>
      <p:ext uri="{BB962C8B-B14F-4D97-AF65-F5344CB8AC3E}">
        <p14:creationId xmlns:p14="http://schemas.microsoft.com/office/powerpoint/2010/main" val="908613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657F5-EC23-4803-B0B0-01D0855EB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5949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Caso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práctico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Comparación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ingresos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con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gastos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
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F8EE78A-09BE-46B4-BC3B-D667D9977B08}"/>
              </a:ext>
            </a:extLst>
          </p:cNvPr>
          <p:cNvSpPr txBox="1"/>
          <p:nvPr/>
        </p:nvSpPr>
        <p:spPr>
          <a:xfrm>
            <a:off x="1136822" y="4164227"/>
            <a:ext cx="96934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Según</a:t>
            </a:r>
            <a:r>
              <a:rPr lang="en-US" sz="2800" dirty="0"/>
              <a:t> </a:t>
            </a:r>
            <a:r>
              <a:rPr lang="en-US" sz="2800" dirty="0" err="1"/>
              <a:t>este</a:t>
            </a:r>
            <a:r>
              <a:rPr lang="en-US" sz="2800" dirty="0"/>
              <a:t> plan de </a:t>
            </a:r>
            <a:r>
              <a:rPr lang="en-US" sz="2800" dirty="0" err="1"/>
              <a:t>gastos</a:t>
            </a:r>
            <a:r>
              <a:rPr lang="en-US" sz="2800" dirty="0"/>
              <a:t> </a:t>
            </a:r>
            <a:r>
              <a:rPr lang="en-US" sz="2800" dirty="0" err="1"/>
              <a:t>mensuales</a:t>
            </a:r>
            <a:r>
              <a:rPr lang="en-US" sz="2800" dirty="0"/>
              <a:t>, Dani </a:t>
            </a:r>
            <a:r>
              <a:rPr lang="en-US" sz="2800" dirty="0" err="1"/>
              <a:t>tiene</a:t>
            </a:r>
            <a:r>
              <a:rPr lang="en-US" sz="2800" dirty="0"/>
              <a:t> $ 65 que </a:t>
            </a:r>
            <a:r>
              <a:rPr lang="en-US" sz="2800" dirty="0" err="1"/>
              <a:t>podrían</a:t>
            </a:r>
            <a:r>
              <a:rPr lang="en-US" sz="2800" dirty="0"/>
              <a:t> </a:t>
            </a:r>
            <a:r>
              <a:rPr lang="en-US" sz="2800" dirty="0" err="1"/>
              <a:t>usarse</a:t>
            </a:r>
            <a:r>
              <a:rPr lang="en-US" sz="2800" dirty="0"/>
              <a:t> para </a:t>
            </a:r>
            <a:r>
              <a:rPr lang="en-US" sz="2800" dirty="0" err="1"/>
              <a:t>ahorrar</a:t>
            </a:r>
            <a:r>
              <a:rPr lang="en-US" sz="2800" dirty="0"/>
              <a:t> </a:t>
            </a:r>
            <a:r>
              <a:rPr lang="en-US" sz="2800" dirty="0" err="1"/>
              <a:t>más</a:t>
            </a:r>
            <a:r>
              <a:rPr lang="en-US" sz="2800" dirty="0"/>
              <a:t> dinero, </a:t>
            </a:r>
            <a:r>
              <a:rPr lang="en-US" sz="2800" dirty="0" err="1"/>
              <a:t>pagar</a:t>
            </a:r>
            <a:r>
              <a:rPr lang="en-US" sz="2800" dirty="0"/>
              <a:t> </a:t>
            </a:r>
            <a:r>
              <a:rPr lang="en-US" sz="2800" dirty="0" err="1"/>
              <a:t>más</a:t>
            </a:r>
            <a:r>
              <a:rPr lang="en-US" sz="2800" dirty="0"/>
              <a:t> </a:t>
            </a:r>
            <a:r>
              <a:rPr lang="en-US" sz="2800" dirty="0" err="1"/>
              <a:t>deudas</a:t>
            </a:r>
            <a:r>
              <a:rPr lang="en-US" sz="2800" dirty="0"/>
              <a:t> o usar para </a:t>
            </a:r>
            <a:r>
              <a:rPr lang="en-US" sz="2800" dirty="0" err="1"/>
              <a:t>otras</a:t>
            </a:r>
            <a:r>
              <a:rPr lang="en-US" sz="2800" dirty="0"/>
              <a:t> </a:t>
            </a:r>
            <a:r>
              <a:rPr lang="en-US" sz="2800" dirty="0" err="1"/>
              <a:t>categorías</a:t>
            </a:r>
            <a:r>
              <a:rPr lang="en-US" sz="2800" dirty="0"/>
              <a:t> de </a:t>
            </a:r>
            <a:r>
              <a:rPr lang="en-US" sz="2800" dirty="0" err="1"/>
              <a:t>gastos</a:t>
            </a:r>
            <a:r>
              <a:rPr lang="en-US" sz="2800" dirty="0"/>
              <a:t>.
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B0702-A699-4F63-A63E-98BB494A4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29946"/>
            <a:ext cx="10740081" cy="243428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</a:t>
            </a:r>
            <a:r>
              <a:rPr lang="en-US" sz="4000" dirty="0"/>
              <a:t>$1800  -   $365  -   $1175   -  $145 -  $50  =   $65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   </a:t>
            </a:r>
            <a:r>
              <a:rPr lang="en-US" sz="2400" dirty="0" err="1"/>
              <a:t>Ingresos</a:t>
            </a:r>
            <a:r>
              <a:rPr lang="en-US" sz="2400" dirty="0"/>
              <a:t>             </a:t>
            </a:r>
            <a:r>
              <a:rPr lang="en-US" sz="2400" dirty="0" err="1"/>
              <a:t>Deducciones</a:t>
            </a:r>
            <a:r>
              <a:rPr lang="en-US" sz="2400" dirty="0"/>
              <a:t>                                                           </a:t>
            </a:r>
            <a:r>
              <a:rPr lang="en-US" sz="2400" dirty="0" err="1"/>
              <a:t>Débitos</a:t>
            </a:r>
            <a:r>
              <a:rPr lang="en-US" sz="2400" dirty="0"/>
              <a:t>      </a:t>
            </a:r>
            <a:r>
              <a:rPr lang="en-US" sz="2400" dirty="0" err="1"/>
              <a:t>Cantidad</a:t>
            </a:r>
            <a:r>
              <a:rPr lang="en-US" sz="2400" dirty="0"/>
              <a:t>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/>
              <a:t>    </a:t>
            </a:r>
            <a:r>
              <a:rPr lang="en-US" sz="2400" dirty="0" err="1"/>
              <a:t>Totales</a:t>
            </a:r>
            <a:r>
              <a:rPr lang="en-US" sz="2400" dirty="0"/>
              <a:t>  </a:t>
            </a:r>
            <a:r>
              <a:rPr lang="en-US" sz="2400" dirty="0">
                <a:solidFill>
                  <a:prstClr val="black"/>
                </a:solidFill>
              </a:rPr>
              <a:t> –</a:t>
            </a:r>
            <a:r>
              <a:rPr lang="en-US" sz="2400" dirty="0"/>
              <a:t>            </a:t>
            </a:r>
            <a:r>
              <a:rPr lang="en-US" sz="2400" dirty="0" err="1"/>
              <a:t>Totales</a:t>
            </a:r>
            <a:r>
              <a:rPr lang="en-US" sz="2400" dirty="0"/>
              <a:t>      </a:t>
            </a:r>
            <a:r>
              <a:rPr lang="en-US" sz="2400" dirty="0">
                <a:solidFill>
                  <a:prstClr val="black"/>
                </a:solidFill>
              </a:rPr>
              <a:t> –      </a:t>
            </a:r>
            <a:r>
              <a:rPr lang="en-US" sz="2400" dirty="0" err="1">
                <a:solidFill>
                  <a:prstClr val="black"/>
                </a:solidFill>
              </a:rPr>
              <a:t>Gastos</a:t>
            </a:r>
            <a:r>
              <a:rPr lang="en-US" sz="2400" dirty="0">
                <a:solidFill>
                  <a:prstClr val="black"/>
                </a:solidFill>
              </a:rPr>
              <a:t>        –     </a:t>
            </a:r>
            <a:r>
              <a:rPr lang="en-US" sz="2400" dirty="0" err="1">
                <a:solidFill>
                  <a:prstClr val="black"/>
                </a:solidFill>
              </a:rPr>
              <a:t>Ahorros</a:t>
            </a:r>
            <a:r>
              <a:rPr lang="en-US" sz="2400" dirty="0">
                <a:solidFill>
                  <a:prstClr val="black"/>
                </a:solidFill>
              </a:rPr>
              <a:t>   –      Pagos   =  Restante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048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FA1395706689408624B19AE0A5FCC5" ma:contentTypeVersion="13" ma:contentTypeDescription="Create a new document." ma:contentTypeScope="" ma:versionID="58bfb061ae7e3d510acdecd1ba161208">
  <xsd:schema xmlns:xsd="http://www.w3.org/2001/XMLSchema" xmlns:xs="http://www.w3.org/2001/XMLSchema" xmlns:p="http://schemas.microsoft.com/office/2006/metadata/properties" xmlns:ns3="f0b49d49-c6f3-4515-a569-bf7c2e7e0c6e" xmlns:ns4="b55e27d5-238c-4282-93e4-c54b55b5ebe1" targetNamespace="http://schemas.microsoft.com/office/2006/metadata/properties" ma:root="true" ma:fieldsID="75c127a2710ea295ac7aecc5a8ebe105" ns3:_="" ns4:_="">
    <xsd:import namespace="f0b49d49-c6f3-4515-a569-bf7c2e7e0c6e"/>
    <xsd:import namespace="b55e27d5-238c-4282-93e4-c54b55b5ebe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b49d49-c6f3-4515-a569-bf7c2e7e0c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5e27d5-238c-4282-93e4-c54b55b5ebe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23F2E24-56B0-4E6E-A1B5-6AF546A0B03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F27767-66AB-4724-B0AC-47D5B4F9A3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b49d49-c6f3-4515-a569-bf7c2e7e0c6e"/>
    <ds:schemaRef ds:uri="b55e27d5-238c-4282-93e4-c54b55b5eb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00DC3C4-85ED-492F-BA75-6180E9AFA3A9}">
  <ds:schemaRefs>
    <ds:schemaRef ds:uri="http://www.w3.org/XML/1998/namespace"/>
    <ds:schemaRef ds:uri="http://schemas.microsoft.com/office/2006/metadata/properties"/>
    <ds:schemaRef ds:uri="http://schemas.microsoft.com/office/infopath/2007/PartnerControls"/>
    <ds:schemaRef ds:uri="f0b49d49-c6f3-4515-a569-bf7c2e7e0c6e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b55e27d5-238c-4282-93e4-c54b55b5ebe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2086</TotalTime>
  <Words>2379</Words>
  <Application>Microsoft Macintosh PowerPoint</Application>
  <PresentationFormat>Widescreen</PresentationFormat>
  <Paragraphs>97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Administrar las Finanzas en los Estados Unidos  Crear un plan de gastos</vt:lpstr>
      <vt:lpstr>Administración de las finanzas Creación de un plan de gastos</vt:lpstr>
      <vt:lpstr>¿Qué tipo de gastos tendré?
</vt:lpstr>
      <vt:lpstr> Conoce a Dani - Una caso de estudio 
</vt:lpstr>
      <vt:lpstr>¿Cómo creo un plan de gastos? Comience por recopilar información sobre gastos</vt:lpstr>
      <vt:lpstr>Dani anotó sus gastos  organizados en categorías de gastos:</vt:lpstr>
      <vt:lpstr>Gastos mensuales de Dani
</vt:lpstr>
      <vt:lpstr> Creación de un plan de gastos A continuación - Compare sus ingresos con sus gastos</vt:lpstr>
      <vt:lpstr> Caso práctico: Comparación de ingresos con gastos
</vt:lpstr>
      <vt:lpstr> ¿Cómo será su plan de gastos?
</vt:lpstr>
      <vt:lpstr>Temas cubiertos en el día de hoy:
</vt:lpstr>
      <vt:lpstr>Gracias por participar en nuestro programa
</vt:lpstr>
      <vt:lpstr>Recursos
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Finances Creating a Spending Plan</dc:title>
  <dc:creator>Michaella McCreery</dc:creator>
  <cp:lastModifiedBy>Gorgo-Gourovitch, Maria A C</cp:lastModifiedBy>
  <cp:revision>23</cp:revision>
  <dcterms:created xsi:type="dcterms:W3CDTF">2022-11-09T17:11:30Z</dcterms:created>
  <dcterms:modified xsi:type="dcterms:W3CDTF">2023-01-11T20:12:42Z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0x010100F8FA1395706689408624B19AE0A5FCC5</vt:lpwstr>
  </property>
</Properties>
</file>